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82" r:id="rId3"/>
    <p:sldId id="274" r:id="rId4"/>
    <p:sldId id="273" r:id="rId5"/>
    <p:sldId id="298" r:id="rId6"/>
    <p:sldId id="256" r:id="rId7"/>
    <p:sldId id="278" r:id="rId8"/>
    <p:sldId id="283" r:id="rId9"/>
    <p:sldId id="268" r:id="rId10"/>
    <p:sldId id="303" r:id="rId11"/>
    <p:sldId id="281" r:id="rId12"/>
    <p:sldId id="300" r:id="rId13"/>
    <p:sldId id="302" r:id="rId14"/>
    <p:sldId id="258" r:id="rId15"/>
    <p:sldId id="264" r:id="rId16"/>
    <p:sldId id="292" r:id="rId17"/>
    <p:sldId id="291" r:id="rId18"/>
    <p:sldId id="269" r:id="rId19"/>
    <p:sldId id="270" r:id="rId20"/>
    <p:sldId id="259" r:id="rId21"/>
    <p:sldId id="290" r:id="rId22"/>
    <p:sldId id="293" r:id="rId23"/>
    <p:sldId id="280" r:id="rId24"/>
    <p:sldId id="261" r:id="rId25"/>
    <p:sldId id="296" r:id="rId26"/>
    <p:sldId id="297" r:id="rId27"/>
    <p:sldId id="295" r:id="rId28"/>
    <p:sldId id="299" r:id="rId29"/>
    <p:sldId id="284" r:id="rId30"/>
    <p:sldId id="285" r:id="rId31"/>
    <p:sldId id="266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DF3"/>
    <a:srgbClr val="A8C351"/>
    <a:srgbClr val="ADCA63"/>
    <a:srgbClr val="B3BD3C"/>
    <a:srgbClr val="A8B234"/>
    <a:srgbClr val="6CA8D9"/>
    <a:srgbClr val="C2C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2" autoAdjust="0"/>
    <p:restoredTop sz="77607"/>
  </p:normalViewPr>
  <p:slideViewPr>
    <p:cSldViewPr snapToGrid="0">
      <p:cViewPr varScale="1">
        <p:scale>
          <a:sx n="72" d="100"/>
          <a:sy n="72" d="100"/>
        </p:scale>
        <p:origin x="8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B2EB3-E29D-6C4E-B7D2-813BF794D53F}" type="datetimeFigureOut">
              <a:rPr lang="en-GB" smtClean="0"/>
              <a:t>01/03/2026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21AC4-1FDF-CC46-B87E-03DD0CF331C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90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Beweidung</a:t>
            </a:r>
            <a:r>
              <a:rPr lang="en-GB" dirty="0"/>
              <a:t>: </a:t>
            </a:r>
            <a:r>
              <a:rPr lang="en-GB" dirty="0" err="1"/>
              <a:t>Kooperation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Schäfer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???</a:t>
            </a:r>
          </a:p>
          <a:p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paar</a:t>
            </a:r>
            <a:r>
              <a:rPr lang="en-GB" dirty="0"/>
              <a:t> </a:t>
            </a:r>
            <a:r>
              <a:rPr lang="en-GB" dirty="0" err="1"/>
              <a:t>kundige</a:t>
            </a:r>
            <a:r>
              <a:rPr lang="en-GB" dirty="0"/>
              <a:t> in </a:t>
            </a:r>
            <a:r>
              <a:rPr lang="en-GB" dirty="0" err="1"/>
              <a:t>unseren</a:t>
            </a:r>
            <a:r>
              <a:rPr lang="en-GB" dirty="0"/>
              <a:t> </a:t>
            </a:r>
            <a:r>
              <a:rPr lang="en-GB" dirty="0" err="1"/>
              <a:t>Reihen</a:t>
            </a:r>
            <a:r>
              <a:rPr lang="en-GB" dirty="0"/>
              <a:t>, die </a:t>
            </a:r>
            <a:r>
              <a:rPr lang="en-GB" dirty="0" err="1"/>
              <a:t>wissen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man </a:t>
            </a:r>
            <a:r>
              <a:rPr lang="en-GB" dirty="0" err="1"/>
              <a:t>Obstbäume</a:t>
            </a:r>
            <a:r>
              <a:rPr lang="en-GB" dirty="0"/>
              <a:t> </a:t>
            </a:r>
            <a:r>
              <a:rPr lang="en-GB" dirty="0" err="1"/>
              <a:t>fachgerecht</a:t>
            </a:r>
            <a:r>
              <a:rPr lang="en-GB" dirty="0"/>
              <a:t> </a:t>
            </a:r>
            <a:r>
              <a:rPr lang="en-GB" dirty="0" err="1"/>
              <a:t>schneidet</a:t>
            </a:r>
            <a:r>
              <a:rPr lang="en-GB" dirty="0"/>
              <a:t>. </a:t>
            </a:r>
          </a:p>
          <a:p>
            <a:r>
              <a:rPr lang="en-GB" dirty="0" err="1"/>
              <a:t>Desweiteren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Leute</a:t>
            </a:r>
            <a:r>
              <a:rPr lang="en-GB" dirty="0"/>
              <a:t>, die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Motorsägen</a:t>
            </a:r>
            <a:r>
              <a:rPr lang="en-GB" dirty="0"/>
              <a:t> und </a:t>
            </a:r>
            <a:r>
              <a:rPr lang="en-GB" dirty="0" err="1"/>
              <a:t>Balkenmäher</a:t>
            </a:r>
            <a:r>
              <a:rPr lang="en-GB" dirty="0"/>
              <a:t> </a:t>
            </a:r>
            <a:r>
              <a:rPr lang="en-GB" dirty="0" err="1"/>
              <a:t>umgehen</a:t>
            </a:r>
            <a:r>
              <a:rPr lang="en-GB" dirty="0"/>
              <a:t> </a:t>
            </a:r>
            <a:r>
              <a:rPr lang="en-GB" dirty="0" err="1"/>
              <a:t>können</a:t>
            </a:r>
            <a:r>
              <a:rPr lang="en-GB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21AC4-1FDF-CC46-B87E-03DD0CF331C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16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78DEB-539C-4F4D-749F-B0B2171DD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76264E8-851B-FF1E-B3E5-DD5A3AFA3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F16436-15ED-87C6-F845-5A65AC6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6FBBEA-E9A9-53E7-536C-D6EDC10C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86B587-EE3C-9AC6-4E70-3FAF8EB5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88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DA153-C012-019C-F867-6D96D613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07B8A7-93CE-68F2-0B8E-DCEC1B031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F79338-4BD9-EC14-2813-70D5DF52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C68271-B48F-2330-C278-69201819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7D8C8C-427B-EE5B-DDE6-4BE57014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07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E6A513-9F26-2899-4776-C1F56A32E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D51421-03EC-97F5-B94E-EE8E3B637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F3A2F7-52B9-EF1B-BCFF-4FF571906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CF9245-8B7E-E9DF-AAA3-F313EDF8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D14E90-5EF6-C1F5-D973-12C51C77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56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FDECE-8738-9DAD-391A-D983DC58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E727E8-342F-2FE5-894D-886828DEE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AB895F-C717-DBE4-2C90-DBA29C36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67E6BB-4D3C-2E7C-0DAF-1EC45D54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A27679-2B7B-74EB-6232-C67CA5E0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38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69249-D2ED-383F-B3B1-58DA72948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626B81-731E-FCD6-F0F4-A31A66D40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EBCE5F-C000-B39A-DE68-613739445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CA7955-7C34-5A53-2A66-17E73192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FB18AA-C5B2-409A-C3F1-421C5877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18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2893A-C7D9-5E9A-4704-BD8516848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5EB871-A835-1E17-4FE3-425E7F942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D31287-CECF-316B-8BBF-E36A7CDDE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2EC4E4-1279-03B2-862A-EDAFDF20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F80A6E-BB48-85DF-8A07-45FFE655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D2FC2C-3BEB-F395-0E1C-5BE7A205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3C0D9-A878-B98D-0806-529B1D9C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782839-231F-FFDD-A14B-4966F840C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6F63125-5D4B-879A-47FC-EA74644F3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EBBC19-A153-1069-C44C-BFDAB9D40D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518105-51DF-B601-2524-23A076126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1454CC-3A6D-3F61-578A-4AB91BA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1A51EF-A761-B320-4126-8FCBDF76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693C23D-32EA-A6F4-8C79-5B1A8DBE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20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121DB-BC57-488C-5DDF-2E5D7933A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0CBABA-FD18-12A4-C2F6-ED50B93A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CEE8C9-ECE7-50D4-EF30-AA68C2CEA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36B834-9D75-FDBB-3520-9F258F26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62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AC8304D-968B-332C-A965-E76EEA047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B6024A-BE02-BAC4-D810-4C280CB5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025085-CE26-CFF2-CCAB-DB8BEF13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5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26C9B-9A79-0CF9-318A-5250CE71F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8FD4D8-C4B9-9B04-472A-17A21548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98D71D-7D3B-4732-3FD0-DAC77E20B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C4FACC-1E85-D5E5-CCC3-34EF63DE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079ED8-6FAC-267D-E7A6-06E7D0B3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F81949-2B1F-9DD5-41B9-8B9BD73E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14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1AF44-5CDF-E4E1-54E0-1C080F62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E9353A5-F76B-8AF0-169B-5C45612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BACA4F-C8D5-A9EA-743D-1EF4DBD84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15F7DA-21D7-9317-201F-7EBB4A03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A1EF4B-F0BC-D081-395E-A501EB31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F6A0EE-2C7E-70CD-22D4-047854C1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48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F40EC4-5C61-FC2E-2729-10B16546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8D43DB-D3DC-FD42-F5CE-10CBB87A6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A8317E-1C1A-2A81-DF0C-BB1078C72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4D7241-E60B-405A-B9DB-5F1088E32CF5}" type="datetimeFigureOut">
              <a:rPr lang="de-DE" smtClean="0"/>
              <a:t>01.03.26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A1AFB9-DCFB-2A37-4326-F608A071B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374B80-BE88-0061-F068-D9778E21F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A40465-A2AF-44FC-B4B0-6E7C3249B7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23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9ABCAE0-17DC-E541-A417-90184ABFBD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083"/>
            <a:ext cx="12192000" cy="9144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CA28FB-6158-754B-B367-9DC577FD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5425"/>
            <a:ext cx="11061700" cy="1172329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AHA-Obstwiese in Dessau und die lokale Vogelwelt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 - zwischen Stadtgrün und Aue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F2B52E-C40A-4640-8907-08A716602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987" y="3372048"/>
            <a:ext cx="3833213" cy="287491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E3BB66A-C444-5440-AF28-6CBCC7DC91AC}"/>
              </a:ext>
            </a:extLst>
          </p:cNvPr>
          <p:cNvSpPr txBox="1"/>
          <p:nvPr/>
        </p:nvSpPr>
        <p:spPr>
          <a:xfrm>
            <a:off x="8813800" y="139775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Fritz Hertel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B908927-7B73-A743-951C-A9AF43D5BD52}"/>
              </a:ext>
            </a:extLst>
          </p:cNvPr>
          <p:cNvSpPr txBox="1"/>
          <p:nvPr/>
        </p:nvSpPr>
        <p:spPr>
          <a:xfrm>
            <a:off x="6190522" y="5969959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19111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E34B8D-6630-8F4C-9BE3-B266B6E3D4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4A0605-8B5F-5C44-AC9D-7B6636119495}"/>
              </a:ext>
            </a:extLst>
          </p:cNvPr>
          <p:cNvSpPr txBox="1"/>
          <p:nvPr/>
        </p:nvSpPr>
        <p:spPr>
          <a:xfrm>
            <a:off x="1972875" y="6449173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Esther van der </a:t>
            </a:r>
            <a:r>
              <a:rPr lang="en-GB" sz="1100" dirty="0" err="1">
                <a:solidFill>
                  <a:schemeClr val="bg1"/>
                </a:solidFill>
              </a:rPr>
              <a:t>Zalm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3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EC2A8C6-4553-8B4A-9408-13CFC74E0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235" y="0"/>
            <a:ext cx="5426766" cy="6882295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C5933072-0380-0E46-9CA0-EA90A4EDF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-33132"/>
            <a:ext cx="6765235" cy="6891132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D69F4F-44BF-DB42-92D0-6152EE0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520" y="-10080"/>
            <a:ext cx="5133769" cy="684502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9D587E-7EC0-3E46-AE8D-5D2A92A74CA0}"/>
              </a:ext>
            </a:extLst>
          </p:cNvPr>
          <p:cNvSpPr txBox="1"/>
          <p:nvPr/>
        </p:nvSpPr>
        <p:spPr>
          <a:xfrm>
            <a:off x="319826" y="6477733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Volker </a:t>
            </a:r>
            <a:r>
              <a:rPr lang="en-GB" sz="1100" dirty="0" err="1">
                <a:solidFill>
                  <a:schemeClr val="bg1"/>
                </a:solidFill>
              </a:rPr>
              <a:t>Thiel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2E30C2-2EC9-5248-AA7B-2501BC688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764" y="0"/>
            <a:ext cx="9144000" cy="6858000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F12013B-4D1B-C347-8AB2-7B1A74663591}"/>
              </a:ext>
            </a:extLst>
          </p:cNvPr>
          <p:cNvSpPr txBox="1"/>
          <p:nvPr/>
        </p:nvSpPr>
        <p:spPr>
          <a:xfrm>
            <a:off x="1567764" y="6403917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1741525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0505AA5-D550-6B48-BFEB-03B505ED04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95" y="0"/>
            <a:ext cx="10626209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1C40FEA-0762-BF42-9805-21D74008FE63}"/>
              </a:ext>
            </a:extLst>
          </p:cNvPr>
          <p:cNvSpPr txBox="1"/>
          <p:nvPr/>
        </p:nvSpPr>
        <p:spPr>
          <a:xfrm>
            <a:off x="4555893" y="6469232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68514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F7EC7-5E5A-6047-B13E-C4A6B7A7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6" y="365125"/>
            <a:ext cx="7780867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ERNTE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CFE37BE-E100-A24E-B1F7-E0B90977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736" y="1648070"/>
            <a:ext cx="5873910" cy="4351338"/>
          </a:xfrm>
        </p:spPr>
        <p:txBody>
          <a:bodyPr>
            <a:normAutofit fontScale="92500"/>
          </a:bodyPr>
          <a:lstStyle/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Große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Schwankungen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bei</a:t>
            </a:r>
            <a:r>
              <a:rPr lang="en-GB" sz="3200" dirty="0">
                <a:solidFill>
                  <a:schemeClr val="bg1"/>
                </a:solidFill>
              </a:rPr>
              <a:t> den </a:t>
            </a:r>
            <a:r>
              <a:rPr lang="en-GB" sz="3200" dirty="0" err="1">
                <a:solidFill>
                  <a:schemeClr val="bg1"/>
                </a:solidFill>
              </a:rPr>
              <a:t>Erträgen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Großernte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etwa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alle</a:t>
            </a:r>
            <a:r>
              <a:rPr lang="en-GB" sz="3200" dirty="0">
                <a:solidFill>
                  <a:schemeClr val="bg1"/>
                </a:solidFill>
              </a:rPr>
              <a:t> 4 Jahre</a:t>
            </a: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gute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Erfahrungen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mit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Saftpressen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Absatzprobleme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nur</a:t>
            </a:r>
            <a:r>
              <a:rPr lang="en-GB" sz="3200" dirty="0">
                <a:solidFill>
                  <a:schemeClr val="bg1"/>
                </a:solidFill>
              </a:rPr>
              <a:t> in </a:t>
            </a:r>
            <a:r>
              <a:rPr lang="en-GB" sz="3200" dirty="0" err="1">
                <a:solidFill>
                  <a:schemeClr val="bg1"/>
                </a:solidFill>
              </a:rPr>
              <a:t>guten</a:t>
            </a:r>
            <a:r>
              <a:rPr lang="en-GB" sz="3200" dirty="0">
                <a:solidFill>
                  <a:schemeClr val="bg1"/>
                </a:solidFill>
              </a:rPr>
              <a:t> Jahren </a:t>
            </a: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Abgabe</a:t>
            </a:r>
            <a:r>
              <a:rPr lang="en-GB" sz="3200" dirty="0">
                <a:solidFill>
                  <a:schemeClr val="bg1"/>
                </a:solidFill>
              </a:rPr>
              <a:t> an </a:t>
            </a:r>
            <a:r>
              <a:rPr lang="en-GB" sz="3200" dirty="0" err="1">
                <a:solidFill>
                  <a:schemeClr val="bg1"/>
                </a:solidFill>
              </a:rPr>
              <a:t>Bioladen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scheiterte</a:t>
            </a:r>
            <a:r>
              <a:rPr lang="en-GB" sz="3200" dirty="0">
                <a:solidFill>
                  <a:schemeClr val="bg1"/>
                </a:solidFill>
              </a:rPr>
              <a:t> an </a:t>
            </a:r>
            <a:r>
              <a:rPr lang="en-GB" sz="3200" dirty="0" err="1">
                <a:solidFill>
                  <a:schemeClr val="bg1"/>
                </a:solidFill>
              </a:rPr>
              <a:t>Zertifizierung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BF31D36-439E-EA49-91F5-1792ECCED973}"/>
              </a:ext>
            </a:extLst>
          </p:cNvPr>
          <p:cNvSpPr txBox="1"/>
          <p:nvPr/>
        </p:nvSpPr>
        <p:spPr>
          <a:xfrm>
            <a:off x="6151642" y="1751013"/>
            <a:ext cx="1739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©️ Susanne Kambor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1206EBC-AF59-B843-91C3-A76A11E3CC13}"/>
              </a:ext>
            </a:extLst>
          </p:cNvPr>
          <p:cNvSpPr txBox="1"/>
          <p:nvPr/>
        </p:nvSpPr>
        <p:spPr>
          <a:xfrm>
            <a:off x="9457965" y="5558263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3161-3A7D-1C4E-B1DB-DDA42BC1A5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516" y="1690688"/>
            <a:ext cx="5040923" cy="378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39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816DD86-E47D-984E-933E-32F040153B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65" y="0"/>
            <a:ext cx="5143500" cy="68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7F936EF-6A93-6D4F-A639-DB1BE4614791}"/>
              </a:ext>
            </a:extLst>
          </p:cNvPr>
          <p:cNvSpPr txBox="1"/>
          <p:nvPr/>
        </p:nvSpPr>
        <p:spPr>
          <a:xfrm>
            <a:off x="7212909" y="6528246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957014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2C2EB73-4C9C-F34F-A4B1-E8215E2398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290" y="-1480"/>
            <a:ext cx="9145973" cy="685948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8288AC1-0F76-DD4D-A9F0-4C41D9C465E5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1443592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3A02F135-1D66-BA43-BC2E-04C16EB5C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16" y="0"/>
            <a:ext cx="9144000" cy="68580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13625C-71B4-4C45-9C07-4B36A5DBBFFF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712821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4EBAB8-98E0-8D47-8A25-735FE5FDB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239" y="-19130"/>
            <a:ext cx="9169507" cy="6877130"/>
          </a:xfr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973BA96-A573-7341-9C45-2E401C11AFBE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59057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D89B508-7EB6-5F44-B8E3-083FFD509E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071" y="0"/>
            <a:ext cx="9125547" cy="684416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DD739E4-00A5-EB4E-A39E-D27E05734D9C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23464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CDF66D3-4345-0145-B579-1ECD6D1B3A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69423" cy="68368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3EFBE4-17F8-CC4D-9074-5037F3DD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FBCCFE-7B7A-4B4D-8121-6F656ECDF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90" y="1825625"/>
            <a:ext cx="8752944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GB" sz="3200" dirty="0">
                <a:solidFill>
                  <a:schemeClr val="bg1"/>
                </a:solidFill>
              </a:rPr>
              <a:t>Obstwiese am </a:t>
            </a:r>
            <a:r>
              <a:rPr lang="en-GB" sz="3200" dirty="0" err="1">
                <a:solidFill>
                  <a:schemeClr val="bg1"/>
                </a:solidFill>
              </a:rPr>
              <a:t>Dessauer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Landhaus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3200" dirty="0">
                <a:solidFill>
                  <a:schemeClr val="bg1"/>
                </a:solidFill>
              </a:rPr>
              <a:t>Das Team und die </a:t>
            </a:r>
            <a:r>
              <a:rPr lang="en-GB" sz="3200" dirty="0" err="1">
                <a:solidFill>
                  <a:schemeClr val="bg1"/>
                </a:solidFill>
              </a:rPr>
              <a:t>Hütte</a:t>
            </a:r>
            <a:endParaRPr lang="en-GB" sz="32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Pflegemaßnahmen</a:t>
            </a:r>
            <a:endParaRPr lang="en-GB" sz="32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Ernte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Herausforderungen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Lokale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Vogelwelt</a:t>
            </a:r>
            <a:endParaRPr lang="en-GB" sz="32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Ausblick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84B257-C5FB-0B43-9142-F2BD325FA2AB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1103650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09F6606-DCBB-A743-A086-2840D22FE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488" y="0"/>
            <a:ext cx="5151783" cy="6869044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A963434-9EAF-E047-B4FA-824281945157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1137535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6B0256E-4E72-0340-B912-9B4CD06185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189" y="0"/>
            <a:ext cx="5113867" cy="68184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F430E7-A46F-EE47-9B3A-9852CC0E60BC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2288615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6CF88A-01D5-3646-9524-5DC7F13887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724" y="0"/>
            <a:ext cx="9155722" cy="68667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F4F35FA-2C46-AF47-9BE1-EF502BF082F4}"/>
              </a:ext>
            </a:extLst>
          </p:cNvPr>
          <p:cNvSpPr txBox="1"/>
          <p:nvPr/>
        </p:nvSpPr>
        <p:spPr>
          <a:xfrm>
            <a:off x="7881124" y="6457907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222151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538C5D-7B6D-E443-B136-284A8E9465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18188" y="1984188"/>
            <a:ext cx="5570070" cy="41775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B4C3E4-0B38-FE4E-B24B-4549D3ED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216"/>
            <a:ext cx="10515600" cy="969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HERAUSFORDERUNGEN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48EED55-F745-6547-ADB2-F71C9206F3C2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1870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Stammschäden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durch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Schafe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EA8113D-1081-DF47-B8F9-EF5910CC9C9C}"/>
              </a:ext>
            </a:extLst>
          </p:cNvPr>
          <p:cNvSpPr txBox="1"/>
          <p:nvPr/>
        </p:nvSpPr>
        <p:spPr>
          <a:xfrm>
            <a:off x="8014446" y="6530815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8015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34111A-2C38-F143-8B36-E684924CB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79" y="1312201"/>
            <a:ext cx="3532149" cy="470217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EE756C-C562-EF45-965C-8899DC7D9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563" y="0"/>
            <a:ext cx="5730537" cy="32003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47C994E-485A-6546-B3B3-07A8495FE1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320" y="1634206"/>
            <a:ext cx="3923976" cy="5223793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3079ED39-2C8E-4A41-8B58-5D490F0EAC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454" y="3162239"/>
            <a:ext cx="2747197" cy="36572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6C6B6D-56E9-B747-B1CE-DEE9F45D00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379" y="3130492"/>
            <a:ext cx="2773908" cy="369276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8F9CF80-D4CF-D549-8FAF-D1EDE96EF6B4}"/>
              </a:ext>
            </a:extLst>
          </p:cNvPr>
          <p:cNvSpPr txBox="1"/>
          <p:nvPr/>
        </p:nvSpPr>
        <p:spPr>
          <a:xfrm>
            <a:off x="745708" y="6278411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1255440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4C3E4-0B38-FE4E-B24B-4549D3ED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216"/>
            <a:ext cx="10515600" cy="969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HERAUSFORDERUNGEN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48EED55-F745-6547-ADB2-F71C9206F3C2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1870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Stammschäden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durch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Schafe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>
                <a:solidFill>
                  <a:schemeClr val="bg1"/>
                </a:solidFill>
              </a:rPr>
              <a:t>“</a:t>
            </a:r>
            <a:r>
              <a:rPr lang="en-GB" sz="3200" dirty="0" err="1">
                <a:solidFill>
                  <a:schemeClr val="bg1"/>
                </a:solidFill>
              </a:rPr>
              <a:t>Mundraub</a:t>
            </a:r>
            <a:r>
              <a:rPr lang="en-GB" sz="3200" dirty="0">
                <a:solidFill>
                  <a:schemeClr val="bg1"/>
                </a:solidFill>
              </a:rPr>
              <a:t>” in Jahren </a:t>
            </a:r>
            <a:r>
              <a:rPr lang="en-GB" sz="3200" dirty="0" err="1">
                <a:solidFill>
                  <a:schemeClr val="bg1"/>
                </a:solidFill>
              </a:rPr>
              <a:t>mit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schwacher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Ernte</a:t>
            </a:r>
            <a:endParaRPr lang="en-GB" sz="3200" dirty="0">
              <a:solidFill>
                <a:schemeClr val="bg1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9D04D7-2309-B24F-AB5C-C93BF62E6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FD8734-365D-304D-93B9-9C985D4621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18188" y="1984188"/>
            <a:ext cx="5570070" cy="417755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4FDA32-D6CD-3749-9701-CCF63344363E}"/>
              </a:ext>
            </a:extLst>
          </p:cNvPr>
          <p:cNvSpPr txBox="1"/>
          <p:nvPr/>
        </p:nvSpPr>
        <p:spPr>
          <a:xfrm>
            <a:off x="8014446" y="6530815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584860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4C3E4-0B38-FE4E-B24B-4549D3ED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216"/>
            <a:ext cx="10515600" cy="969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HERAUSFORDERUNGEN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5E9560E-6DBE-B14C-9654-621DCB85A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446" y="1287926"/>
            <a:ext cx="4177554" cy="5570074"/>
          </a:xfr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48EED55-F745-6547-ADB2-F71C9206F3C2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1870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Stammschäden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durch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Schafe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>
                <a:solidFill>
                  <a:schemeClr val="bg1"/>
                </a:solidFill>
              </a:rPr>
              <a:t>“</a:t>
            </a:r>
            <a:r>
              <a:rPr lang="en-GB" sz="3200" dirty="0" err="1">
                <a:solidFill>
                  <a:schemeClr val="bg1"/>
                </a:solidFill>
              </a:rPr>
              <a:t>Mundraub</a:t>
            </a:r>
            <a:r>
              <a:rPr lang="en-GB" sz="3200" dirty="0">
                <a:solidFill>
                  <a:schemeClr val="bg1"/>
                </a:solidFill>
              </a:rPr>
              <a:t>” in Jahren </a:t>
            </a:r>
            <a:r>
              <a:rPr lang="en-GB" sz="3200" dirty="0" err="1">
                <a:solidFill>
                  <a:schemeClr val="bg1"/>
                </a:solidFill>
              </a:rPr>
              <a:t>mit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schwacher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Ernte</a:t>
            </a:r>
            <a:endParaRPr lang="en-GB" sz="3200" dirty="0">
              <a:solidFill>
                <a:schemeClr val="bg1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Diebstahl</a:t>
            </a:r>
            <a:r>
              <a:rPr lang="en-GB" sz="3200" dirty="0">
                <a:solidFill>
                  <a:schemeClr val="bg1"/>
                </a:solidFill>
              </a:rPr>
              <a:t> von </a:t>
            </a:r>
            <a:r>
              <a:rPr lang="en-GB" sz="3200" dirty="0" err="1">
                <a:solidFill>
                  <a:schemeClr val="bg1"/>
                </a:solidFill>
              </a:rPr>
              <a:t>Obstbäumen</a:t>
            </a:r>
            <a:r>
              <a:rPr lang="en-GB" sz="3200" dirty="0">
                <a:solidFill>
                  <a:schemeClr val="bg1"/>
                </a:solidFill>
              </a:rPr>
              <a:t> (!)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DAD92D-6B33-E249-8226-F9842A086E15}"/>
              </a:ext>
            </a:extLst>
          </p:cNvPr>
          <p:cNvSpPr txBox="1"/>
          <p:nvPr/>
        </p:nvSpPr>
        <p:spPr>
          <a:xfrm>
            <a:off x="8014446" y="6530815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1375675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4C3E4-0B38-FE4E-B24B-4549D3ED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216"/>
            <a:ext cx="10515600" cy="969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HERAUSFORDERUNGEN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5E9560E-6DBE-B14C-9654-621DCB85A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446" y="1287926"/>
            <a:ext cx="4177554" cy="5570074"/>
          </a:xfr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48EED55-F745-6547-ADB2-F71C9206F3C2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1870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Stammschäden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durch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Schafe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>
                <a:solidFill>
                  <a:schemeClr val="bg1"/>
                </a:solidFill>
              </a:rPr>
              <a:t>“</a:t>
            </a:r>
            <a:r>
              <a:rPr lang="en-GB" sz="3200" dirty="0" err="1">
                <a:solidFill>
                  <a:schemeClr val="bg1"/>
                </a:solidFill>
              </a:rPr>
              <a:t>Mundraub</a:t>
            </a:r>
            <a:r>
              <a:rPr lang="en-GB" sz="3200" dirty="0">
                <a:solidFill>
                  <a:schemeClr val="bg1"/>
                </a:solidFill>
              </a:rPr>
              <a:t>” in Jahren </a:t>
            </a:r>
            <a:r>
              <a:rPr lang="en-GB" sz="3200" dirty="0" err="1">
                <a:solidFill>
                  <a:schemeClr val="bg1"/>
                </a:solidFill>
              </a:rPr>
              <a:t>mit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schwacher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Ernte</a:t>
            </a:r>
            <a:endParaRPr lang="en-GB" sz="3200" dirty="0">
              <a:solidFill>
                <a:schemeClr val="bg1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Diebstahl</a:t>
            </a:r>
            <a:r>
              <a:rPr lang="en-GB" sz="3200" dirty="0">
                <a:solidFill>
                  <a:schemeClr val="bg1"/>
                </a:solidFill>
              </a:rPr>
              <a:t> von </a:t>
            </a:r>
            <a:r>
              <a:rPr lang="en-GB" sz="3200" dirty="0" err="1">
                <a:solidFill>
                  <a:schemeClr val="bg1"/>
                </a:solidFill>
              </a:rPr>
              <a:t>Obstbäumen</a:t>
            </a:r>
            <a:r>
              <a:rPr lang="en-GB" sz="3200" dirty="0">
                <a:solidFill>
                  <a:schemeClr val="bg1"/>
                </a:solidFill>
              </a:rPr>
              <a:t> (!)</a:t>
            </a: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Verantwortung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für</a:t>
            </a:r>
            <a:r>
              <a:rPr lang="en-GB" sz="3200" dirty="0">
                <a:solidFill>
                  <a:schemeClr val="bg1"/>
                </a:solidFill>
              </a:rPr>
              <a:t> Obstwiese an der </a:t>
            </a:r>
            <a:r>
              <a:rPr lang="en-GB" sz="3200" dirty="0" err="1">
                <a:solidFill>
                  <a:schemeClr val="bg1"/>
                </a:solidFill>
              </a:rPr>
              <a:t>Braunschen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Lage</a:t>
            </a:r>
            <a:r>
              <a:rPr lang="en-GB" sz="3200" dirty="0">
                <a:solidFill>
                  <a:schemeClr val="bg1"/>
                </a:solidFill>
              </a:rPr>
              <a:t> (65 </a:t>
            </a:r>
            <a:r>
              <a:rPr lang="en-GB" sz="3200" dirty="0" err="1">
                <a:solidFill>
                  <a:schemeClr val="bg1"/>
                </a:solidFill>
              </a:rPr>
              <a:t>Bäume</a:t>
            </a:r>
            <a:r>
              <a:rPr lang="en-GB" sz="3200" dirty="0">
                <a:solidFill>
                  <a:schemeClr val="bg1"/>
                </a:solidFill>
              </a:rPr>
              <a:t>)</a:t>
            </a: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arenR"/>
            </a:pPr>
            <a:r>
              <a:rPr lang="en-GB" sz="3200" dirty="0" err="1">
                <a:solidFill>
                  <a:schemeClr val="bg1"/>
                </a:solidFill>
              </a:rPr>
              <a:t>zusätzliche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Aufgaben</a:t>
            </a:r>
            <a:r>
              <a:rPr lang="en-GB" sz="32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E87C204-7F2B-5948-88F1-0AB34E79B82A}"/>
              </a:ext>
            </a:extLst>
          </p:cNvPr>
          <p:cNvSpPr txBox="1"/>
          <p:nvPr/>
        </p:nvSpPr>
        <p:spPr>
          <a:xfrm>
            <a:off x="8014446" y="6530815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868083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364A5-B246-1E4A-B43D-7831232D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A3165E0-8255-0949-9AF9-93F54DCBD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407" y="0"/>
            <a:ext cx="12332188" cy="6857999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60C3AAB-F393-F84F-9AE8-A13BF8388C90}"/>
              </a:ext>
            </a:extLst>
          </p:cNvPr>
          <p:cNvSpPr txBox="1"/>
          <p:nvPr/>
        </p:nvSpPr>
        <p:spPr>
          <a:xfrm>
            <a:off x="1086366" y="6332200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3936700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3EF09-E3C0-8A44-85E5-2CAC6936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85" y="365126"/>
            <a:ext cx="10781371" cy="7946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LOKALE VOGELWELT – ZWISCHEN STADTGRÜN UND AUE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B78D64-A19F-0446-8E35-2DE6ACAF5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61" y="1560582"/>
            <a:ext cx="5562600" cy="4383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err="1">
                <a:solidFill>
                  <a:schemeClr val="bg1"/>
                </a:solidFill>
              </a:rPr>
              <a:t>Hier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treffen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Gartenvögel</a:t>
            </a:r>
            <a:r>
              <a:rPr lang="en-GB" sz="3000" dirty="0">
                <a:solidFill>
                  <a:schemeClr val="bg1"/>
                </a:solidFill>
              </a:rPr>
              <a:t> auf </a:t>
            </a:r>
            <a:r>
              <a:rPr lang="en-GB" sz="3000" dirty="0" err="1">
                <a:solidFill>
                  <a:schemeClr val="bg1"/>
                </a:solidFill>
              </a:rPr>
              <a:t>Auenbewohner</a:t>
            </a:r>
            <a:r>
              <a:rPr lang="en-GB" sz="3000" dirty="0">
                <a:solidFill>
                  <a:schemeClr val="bg1"/>
                </a:solidFill>
              </a:rPr>
              <a:t>, </a:t>
            </a:r>
            <a:r>
              <a:rPr lang="en-GB" sz="3000" dirty="0" err="1">
                <a:solidFill>
                  <a:schemeClr val="bg1"/>
                </a:solidFill>
              </a:rPr>
              <a:t>hohe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Strukturvielfalt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resultiert</a:t>
            </a:r>
            <a:r>
              <a:rPr lang="en-GB" sz="3000" dirty="0">
                <a:solidFill>
                  <a:schemeClr val="bg1"/>
                </a:solidFill>
              </a:rPr>
              <a:t> in </a:t>
            </a:r>
            <a:r>
              <a:rPr lang="en-GB" sz="3000" dirty="0" err="1">
                <a:solidFill>
                  <a:schemeClr val="bg1"/>
                </a:solidFill>
              </a:rPr>
              <a:t>hoher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Artenvielfalt</a:t>
            </a:r>
            <a:r>
              <a:rPr lang="en-GB" sz="3000" dirty="0">
                <a:solidFill>
                  <a:schemeClr val="bg1"/>
                </a:solidFill>
              </a:rPr>
              <a:t>! </a:t>
            </a:r>
          </a:p>
          <a:p>
            <a:pPr marL="0" indent="0">
              <a:buNone/>
            </a:pPr>
            <a:endParaRPr lang="en-GB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3000" dirty="0" err="1">
                <a:solidFill>
                  <a:schemeClr val="bg1"/>
                </a:solidFill>
              </a:rPr>
              <a:t>Naturnahe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Bewirtschaftung</a:t>
            </a:r>
            <a:r>
              <a:rPr lang="en-GB" sz="3000" dirty="0">
                <a:solidFill>
                  <a:schemeClr val="bg1"/>
                </a:solidFill>
              </a:rPr>
              <a:t> und </a:t>
            </a:r>
            <a:r>
              <a:rPr lang="en-GB" sz="3000" dirty="0" err="1">
                <a:solidFill>
                  <a:schemeClr val="bg1"/>
                </a:solidFill>
              </a:rPr>
              <a:t>Einsatz</a:t>
            </a:r>
            <a:r>
              <a:rPr lang="en-GB" sz="3000" dirty="0">
                <a:solidFill>
                  <a:schemeClr val="bg1"/>
                </a:solidFill>
              </a:rPr>
              <a:t> von </a:t>
            </a:r>
            <a:r>
              <a:rPr lang="en-GB" sz="3000" dirty="0" err="1">
                <a:solidFill>
                  <a:schemeClr val="bg1"/>
                </a:solidFill>
              </a:rPr>
              <a:t>Nistkästen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zur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Förderung</a:t>
            </a:r>
            <a:r>
              <a:rPr lang="en-GB" sz="3000" dirty="0">
                <a:solidFill>
                  <a:schemeClr val="bg1"/>
                </a:solidFill>
              </a:rPr>
              <a:t> von </a:t>
            </a:r>
            <a:r>
              <a:rPr lang="en-GB" sz="3000" dirty="0" err="1">
                <a:solidFill>
                  <a:schemeClr val="bg1"/>
                </a:solidFill>
              </a:rPr>
              <a:t>Höhlenbrütern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7BF023-3547-D84D-809E-70C8912CAC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770" y="1749284"/>
            <a:ext cx="6096000" cy="4572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9EDA130-28C4-814F-8DFB-A6B6A240A803}"/>
              </a:ext>
            </a:extLst>
          </p:cNvPr>
          <p:cNvSpPr txBox="1"/>
          <p:nvPr/>
        </p:nvSpPr>
        <p:spPr>
          <a:xfrm>
            <a:off x="10151817" y="6034199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1644824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0CF7DA0-BE74-E74F-8D48-2B73DCAF2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154" y="-21873"/>
            <a:ext cx="8925944" cy="6862215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692C4EB-5E1D-4747-8571-6659CDF73698}"/>
              </a:ext>
            </a:extLst>
          </p:cNvPr>
          <p:cNvSpPr/>
          <p:nvPr/>
        </p:nvSpPr>
        <p:spPr>
          <a:xfrm>
            <a:off x="6427453" y="2049072"/>
            <a:ext cx="711200" cy="533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9D87261-E0AD-8748-8879-DDBC679D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94"/>
            <a:ext cx="10515600" cy="99532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OBSTWIESE AM DESSAUER LANDHAUS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E37A3C9-46D4-D145-9BF9-32EDE1D8692F}"/>
              </a:ext>
            </a:extLst>
          </p:cNvPr>
          <p:cNvSpPr txBox="1"/>
          <p:nvPr/>
        </p:nvSpPr>
        <p:spPr>
          <a:xfrm>
            <a:off x="8547652" y="6374295"/>
            <a:ext cx="178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©️ Google Maps</a:t>
            </a:r>
          </a:p>
        </p:txBody>
      </p:sp>
    </p:spTree>
    <p:extLst>
      <p:ext uri="{BB962C8B-B14F-4D97-AF65-F5344CB8AC3E}">
        <p14:creationId xmlns:p14="http://schemas.microsoft.com/office/powerpoint/2010/main" val="4271122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3EF09-E3C0-8A44-85E5-2CAC6936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22" y="365126"/>
            <a:ext cx="6613238" cy="79460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B78D64-A19F-0446-8E35-2DE6ACAF5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22" y="1441317"/>
            <a:ext cx="6651178" cy="45022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Unsere</a:t>
            </a:r>
            <a:r>
              <a:rPr lang="en-GB" sz="3200" dirty="0">
                <a:solidFill>
                  <a:schemeClr val="bg1"/>
                </a:solidFill>
              </a:rPr>
              <a:t> Community </a:t>
            </a:r>
            <a:r>
              <a:rPr lang="en-GB" sz="3200" dirty="0" err="1">
                <a:solidFill>
                  <a:schemeClr val="bg1"/>
                </a:solidFill>
              </a:rPr>
              <a:t>wächst</a:t>
            </a:r>
            <a:r>
              <a:rPr lang="en-GB" sz="3200" dirty="0">
                <a:solidFill>
                  <a:schemeClr val="bg1"/>
                </a:solidFill>
              </a:rPr>
              <a:t>! ☻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GB" sz="3200" dirty="0">
                <a:solidFill>
                  <a:schemeClr val="bg1"/>
                </a:solidFill>
              </a:rPr>
              <a:t>ABER: </a:t>
            </a:r>
            <a:r>
              <a:rPr lang="en-GB" sz="3200" dirty="0" err="1">
                <a:solidFill>
                  <a:schemeClr val="bg1"/>
                </a:solidFill>
              </a:rPr>
              <a:t>auch</a:t>
            </a:r>
            <a:r>
              <a:rPr lang="en-GB" sz="3200" dirty="0">
                <a:solidFill>
                  <a:schemeClr val="bg1"/>
                </a:solidFill>
              </a:rPr>
              <a:t> die </a:t>
            </a:r>
            <a:r>
              <a:rPr lang="en-GB" sz="3200" dirty="0" err="1">
                <a:solidFill>
                  <a:schemeClr val="bg1"/>
                </a:solidFill>
              </a:rPr>
              <a:t>Aufgaben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nehmen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zu</a:t>
            </a:r>
            <a:r>
              <a:rPr lang="en-GB" sz="3200" dirty="0">
                <a:solidFill>
                  <a:schemeClr val="bg1"/>
                </a:solidFill>
              </a:rPr>
              <a:t>! 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Rückbau</a:t>
            </a:r>
            <a:r>
              <a:rPr lang="en-GB" sz="3200" dirty="0">
                <a:solidFill>
                  <a:schemeClr val="bg1"/>
                </a:solidFill>
              </a:rPr>
              <a:t> der </a:t>
            </a:r>
            <a:r>
              <a:rPr lang="en-GB" sz="3200" dirty="0" err="1">
                <a:solidFill>
                  <a:schemeClr val="bg1"/>
                </a:solidFill>
              </a:rPr>
              <a:t>Parkfläche</a:t>
            </a:r>
            <a:r>
              <a:rPr lang="en-GB" sz="3200" dirty="0">
                <a:solidFill>
                  <a:schemeClr val="bg1"/>
                </a:solidFill>
              </a:rPr>
              <a:t> (?)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GB" sz="3200" dirty="0">
                <a:solidFill>
                  <a:schemeClr val="bg1"/>
                </a:solidFill>
              </a:rPr>
              <a:t>Was </a:t>
            </a:r>
            <a:r>
              <a:rPr lang="en-GB" sz="3200" dirty="0" err="1">
                <a:solidFill>
                  <a:schemeClr val="bg1"/>
                </a:solidFill>
              </a:rPr>
              <a:t>ist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leistbar</a:t>
            </a:r>
            <a:r>
              <a:rPr lang="en-GB" sz="3200" dirty="0">
                <a:solidFill>
                  <a:schemeClr val="bg1"/>
                </a:solidFill>
              </a:rPr>
              <a:t> auf der </a:t>
            </a:r>
            <a:r>
              <a:rPr lang="en-GB" sz="3200" dirty="0" err="1">
                <a:solidFill>
                  <a:schemeClr val="bg1"/>
                </a:solidFill>
              </a:rPr>
              <a:t>zweiten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Obstwiese</a:t>
            </a:r>
            <a:r>
              <a:rPr lang="en-GB" sz="3200" dirty="0">
                <a:solidFill>
                  <a:schemeClr val="bg1"/>
                </a:solidFill>
              </a:rPr>
              <a:t>? 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GB" sz="3200" dirty="0">
                <a:solidFill>
                  <a:schemeClr val="bg1"/>
                </a:solidFill>
              </a:rPr>
              <a:t>....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4A24F1-0BA5-4B4D-81F1-B1D6029F5F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345" y="365126"/>
            <a:ext cx="4869656" cy="649287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F3FCBB4-BF89-1743-AB51-E41D1C5C71C0}"/>
              </a:ext>
            </a:extLst>
          </p:cNvPr>
          <p:cNvSpPr txBox="1"/>
          <p:nvPr/>
        </p:nvSpPr>
        <p:spPr>
          <a:xfrm>
            <a:off x="9444981" y="6528246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1403711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472A3-4C42-E24F-9B0F-DF31B213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" y="1119809"/>
            <a:ext cx="5343939" cy="1563066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VIELEN DANK!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5E4DCD-42E7-E64D-841E-F7465E6488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981" y="0"/>
            <a:ext cx="5135218" cy="68469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BF754F2-74E2-D749-9475-F64AB96A44AA}"/>
              </a:ext>
            </a:extLst>
          </p:cNvPr>
          <p:cNvSpPr txBox="1"/>
          <p:nvPr/>
        </p:nvSpPr>
        <p:spPr>
          <a:xfrm>
            <a:off x="8698921" y="6534788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©️ Susanne Kambor</a:t>
            </a:r>
          </a:p>
        </p:txBody>
      </p:sp>
    </p:spTree>
    <p:extLst>
      <p:ext uri="{BB962C8B-B14F-4D97-AF65-F5344CB8AC3E}">
        <p14:creationId xmlns:p14="http://schemas.microsoft.com/office/powerpoint/2010/main" val="277975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9C1F000-CC3F-024E-BD6E-B6CF151F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75" y="27398"/>
            <a:ext cx="10080456" cy="683060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2080307-C1C8-F746-9364-33570E79CC86}"/>
              </a:ext>
            </a:extLst>
          </p:cNvPr>
          <p:cNvSpPr/>
          <p:nvPr/>
        </p:nvSpPr>
        <p:spPr>
          <a:xfrm>
            <a:off x="3937000" y="1955800"/>
            <a:ext cx="1790700" cy="196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EE3026-E920-4348-88E0-0F18E808491F}"/>
              </a:ext>
            </a:extLst>
          </p:cNvPr>
          <p:cNvSpPr txBox="1"/>
          <p:nvPr/>
        </p:nvSpPr>
        <p:spPr>
          <a:xfrm>
            <a:off x="6526211" y="4661210"/>
            <a:ext cx="487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000" dirty="0" err="1">
                <a:solidFill>
                  <a:schemeClr val="bg1"/>
                </a:solidFill>
              </a:rPr>
              <a:t>Größe</a:t>
            </a:r>
            <a:r>
              <a:rPr lang="en-GB" sz="2000" dirty="0">
                <a:solidFill>
                  <a:schemeClr val="bg1"/>
                </a:solidFill>
              </a:rPr>
              <a:t>: 1,6 ha</a:t>
            </a:r>
          </a:p>
          <a:p>
            <a:pPr fontAlgn="t"/>
            <a:r>
              <a:rPr lang="en-GB" sz="2000" dirty="0">
                <a:solidFill>
                  <a:schemeClr val="bg1"/>
                </a:solidFill>
              </a:rPr>
              <a:t>ca. 45 </a:t>
            </a:r>
            <a:r>
              <a:rPr lang="en-GB" sz="2000" dirty="0" err="1">
                <a:solidFill>
                  <a:schemeClr val="bg1"/>
                </a:solidFill>
              </a:rPr>
              <a:t>Obstbäume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überwiegend</a:t>
            </a:r>
            <a:r>
              <a:rPr lang="en-GB" sz="2000" dirty="0">
                <a:solidFill>
                  <a:schemeClr val="bg1"/>
                </a:solidFill>
              </a:rPr>
              <a:t> ca 20-40 J. 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5D575-6889-374A-8EA0-6C72BDB8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FBE9E52-65C0-7148-955F-2CF76594B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" y="0"/>
            <a:ext cx="12191998" cy="685799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87EFD8B-1353-6448-85C5-8CF0E48B9D43}"/>
              </a:ext>
            </a:extLst>
          </p:cNvPr>
          <p:cNvSpPr txBox="1"/>
          <p:nvPr/>
        </p:nvSpPr>
        <p:spPr>
          <a:xfrm>
            <a:off x="1749755" y="5919822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Fritz Hertel</a:t>
            </a:r>
          </a:p>
        </p:txBody>
      </p:sp>
    </p:spTree>
    <p:extLst>
      <p:ext uri="{BB962C8B-B14F-4D97-AF65-F5344CB8AC3E}">
        <p14:creationId xmlns:p14="http://schemas.microsoft.com/office/powerpoint/2010/main" val="264189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3BDC2DD5-FFF5-7106-4EBD-AC9094751DB2}"/>
              </a:ext>
            </a:extLst>
          </p:cNvPr>
          <p:cNvGrpSpPr/>
          <p:nvPr/>
        </p:nvGrpSpPr>
        <p:grpSpPr>
          <a:xfrm>
            <a:off x="1358674" y="-18484"/>
            <a:ext cx="9465663" cy="7020228"/>
            <a:chOff x="2824216" y="-18484"/>
            <a:chExt cx="9465663" cy="702022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F6196B3-8C20-04EE-9B39-0E0B171CA3A8}"/>
                </a:ext>
              </a:extLst>
            </p:cNvPr>
            <p:cNvSpPr/>
            <p:nvPr/>
          </p:nvSpPr>
          <p:spPr>
            <a:xfrm>
              <a:off x="2918564" y="0"/>
              <a:ext cx="8805798" cy="288099"/>
            </a:xfrm>
            <a:prstGeom prst="rect">
              <a:avLst/>
            </a:prstGeom>
            <a:solidFill>
              <a:srgbClr val="A8B2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Grafik 6" descr="Ein Bild, das Text, Screenshot, Rechteck, parallel enthält.&#10;&#10;KI-generierte Inhalte können fehlerhaft sein.">
              <a:extLst>
                <a:ext uri="{FF2B5EF4-FFF2-40B4-BE49-F238E27FC236}">
                  <a16:creationId xmlns:a16="http://schemas.microsoft.com/office/drawing/2014/main" id="{A9FB50CE-B1D2-CC24-C471-23DC8615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0000">
              <a:off x="2824216" y="75156"/>
              <a:ext cx="9355258" cy="6858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83256C1-94A1-018C-EA3A-4270C307F3CE}"/>
                </a:ext>
              </a:extLst>
            </p:cNvPr>
            <p:cNvSpPr txBox="1"/>
            <p:nvPr/>
          </p:nvSpPr>
          <p:spPr>
            <a:xfrm>
              <a:off x="10546915" y="425885"/>
              <a:ext cx="859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(Birne)</a:t>
              </a:r>
            </a:p>
            <a:p>
              <a:r>
                <a:rPr lang="de-DE" sz="1050" dirty="0"/>
                <a:t>Gute</a:t>
              </a:r>
              <a:r>
                <a:rPr lang="de-DE" sz="1200" dirty="0"/>
                <a:t> Luise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FA5E5FB-1279-70DA-A689-25242C8CAFCD}"/>
                </a:ext>
              </a:extLst>
            </p:cNvPr>
            <p:cNvSpPr txBox="1"/>
            <p:nvPr/>
          </p:nvSpPr>
          <p:spPr>
            <a:xfrm>
              <a:off x="9983246" y="6112699"/>
              <a:ext cx="675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Gloster</a:t>
              </a:r>
              <a:endParaRPr lang="de-DE" sz="1200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7B40FFF-792D-1627-F981-09592ACE49CB}"/>
                </a:ext>
              </a:extLst>
            </p:cNvPr>
            <p:cNvSpPr/>
            <p:nvPr/>
          </p:nvSpPr>
          <p:spPr>
            <a:xfrm>
              <a:off x="10045874" y="5761974"/>
              <a:ext cx="400833" cy="3632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B851976-D1F6-2706-3428-CBFE2C9A5567}"/>
                </a:ext>
              </a:extLst>
            </p:cNvPr>
            <p:cNvSpPr/>
            <p:nvPr/>
          </p:nvSpPr>
          <p:spPr>
            <a:xfrm>
              <a:off x="11724362" y="-18484"/>
              <a:ext cx="467638" cy="7020228"/>
            </a:xfrm>
            <a:prstGeom prst="rect">
              <a:avLst/>
            </a:prstGeom>
            <a:solidFill>
              <a:srgbClr val="6CA8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463AB1F-57F6-DB8D-0809-98EB220B43D0}"/>
                </a:ext>
              </a:extLst>
            </p:cNvPr>
            <p:cNvSpPr txBox="1"/>
            <p:nvPr/>
          </p:nvSpPr>
          <p:spPr>
            <a:xfrm>
              <a:off x="5348613" y="1253286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FC44425-A991-419C-EA63-4A6A0EFA7A73}"/>
                </a:ext>
              </a:extLst>
            </p:cNvPr>
            <p:cNvSpPr txBox="1"/>
            <p:nvPr/>
          </p:nvSpPr>
          <p:spPr>
            <a:xfrm>
              <a:off x="5288071" y="2207350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37EB573-7E6B-5292-EE40-EE386F28B989}"/>
                </a:ext>
              </a:extLst>
            </p:cNvPr>
            <p:cNvSpPr txBox="1"/>
            <p:nvPr/>
          </p:nvSpPr>
          <p:spPr>
            <a:xfrm>
              <a:off x="5275545" y="3998568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FC135E7-13EF-FB7F-1E6A-A0A85F689F72}"/>
                </a:ext>
              </a:extLst>
            </p:cNvPr>
            <p:cNvSpPr txBox="1"/>
            <p:nvPr/>
          </p:nvSpPr>
          <p:spPr>
            <a:xfrm>
              <a:off x="5263019" y="4900440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1F209F8-A6AF-4E3A-9AF2-AFA9B643AB7A}"/>
                </a:ext>
              </a:extLst>
            </p:cNvPr>
            <p:cNvSpPr txBox="1"/>
            <p:nvPr/>
          </p:nvSpPr>
          <p:spPr>
            <a:xfrm>
              <a:off x="6237959" y="1253286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1C42457-867E-4CD6-DD0F-33D1CBD70ED3}"/>
                </a:ext>
              </a:extLst>
            </p:cNvPr>
            <p:cNvSpPr txBox="1"/>
            <p:nvPr/>
          </p:nvSpPr>
          <p:spPr>
            <a:xfrm>
              <a:off x="6212907" y="2242840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1EAD280-B6CA-9157-03CE-F078E7860F8E}"/>
                </a:ext>
              </a:extLst>
            </p:cNvPr>
            <p:cNvSpPr txBox="1"/>
            <p:nvPr/>
          </p:nvSpPr>
          <p:spPr>
            <a:xfrm>
              <a:off x="6200381" y="3057030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1A55105-C221-F8AA-4FF0-E4520302014C}"/>
                </a:ext>
              </a:extLst>
            </p:cNvPr>
            <p:cNvSpPr txBox="1"/>
            <p:nvPr/>
          </p:nvSpPr>
          <p:spPr>
            <a:xfrm>
              <a:off x="6175329" y="4009006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290A802-D931-E276-373F-FBF58643039B}"/>
                </a:ext>
              </a:extLst>
            </p:cNvPr>
            <p:cNvSpPr txBox="1"/>
            <p:nvPr/>
          </p:nvSpPr>
          <p:spPr>
            <a:xfrm>
              <a:off x="6187855" y="4873300"/>
              <a:ext cx="7072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Klarapfel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92526DFF-AB00-839B-211B-8524E5EE77F2}"/>
                </a:ext>
              </a:extLst>
            </p:cNvPr>
            <p:cNvSpPr txBox="1"/>
            <p:nvPr/>
          </p:nvSpPr>
          <p:spPr>
            <a:xfrm>
              <a:off x="7189940" y="1252603"/>
              <a:ext cx="6960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Harberts</a:t>
              </a:r>
              <a:endParaRPr lang="de-DE" sz="1050" dirty="0"/>
            </a:p>
            <a:p>
              <a:r>
                <a:rPr lang="de-DE" sz="1050" dirty="0"/>
                <a:t>Renette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01B3F85-6AEF-F718-8D2F-C1F6EED4A0FD}"/>
                </a:ext>
              </a:extLst>
            </p:cNvPr>
            <p:cNvSpPr txBox="1"/>
            <p:nvPr/>
          </p:nvSpPr>
          <p:spPr>
            <a:xfrm>
              <a:off x="7956114" y="4862179"/>
              <a:ext cx="70564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Harberts</a:t>
              </a:r>
              <a:endParaRPr lang="de-DE" sz="1050" dirty="0"/>
            </a:p>
            <a:p>
              <a:r>
                <a:rPr lang="de-DE" sz="1050" dirty="0"/>
                <a:t>Renette?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1BBBEE9-F5CD-FDA5-7A78-C36CFF8E039E}"/>
                </a:ext>
              </a:extLst>
            </p:cNvPr>
            <p:cNvSpPr txBox="1"/>
            <p:nvPr/>
          </p:nvSpPr>
          <p:spPr>
            <a:xfrm>
              <a:off x="8031270" y="3108539"/>
              <a:ext cx="6238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Ontario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2C25388-249A-A342-A4EA-7664B968B342}"/>
                </a:ext>
              </a:extLst>
            </p:cNvPr>
            <p:cNvSpPr txBox="1"/>
            <p:nvPr/>
          </p:nvSpPr>
          <p:spPr>
            <a:xfrm>
              <a:off x="8006218" y="2194141"/>
              <a:ext cx="70564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Harberts</a:t>
              </a:r>
              <a:endParaRPr lang="de-DE" sz="1050" dirty="0"/>
            </a:p>
            <a:p>
              <a:r>
                <a:rPr lang="de-DE" sz="1050" dirty="0"/>
                <a:t>Renette?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7B40345-9FCA-E992-2C05-0AC119B41F60}"/>
                </a:ext>
              </a:extLst>
            </p:cNvPr>
            <p:cNvSpPr txBox="1"/>
            <p:nvPr/>
          </p:nvSpPr>
          <p:spPr>
            <a:xfrm>
              <a:off x="5325654" y="3070961"/>
              <a:ext cx="6960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Harberts</a:t>
              </a:r>
              <a:endParaRPr lang="de-DE" sz="1050" dirty="0"/>
            </a:p>
            <a:p>
              <a:r>
                <a:rPr lang="de-DE" sz="1050" dirty="0"/>
                <a:t>Renette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803F962-6516-0E25-AEF2-4BA925E44020}"/>
                </a:ext>
              </a:extLst>
            </p:cNvPr>
            <p:cNvSpPr txBox="1"/>
            <p:nvPr/>
          </p:nvSpPr>
          <p:spPr>
            <a:xfrm>
              <a:off x="9795356" y="2160642"/>
              <a:ext cx="6238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Ontario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6BDB2507-25A2-1BB1-9BFC-7BFD558CDE03}"/>
                </a:ext>
              </a:extLst>
            </p:cNvPr>
            <p:cNvSpPr txBox="1"/>
            <p:nvPr/>
          </p:nvSpPr>
          <p:spPr>
            <a:xfrm>
              <a:off x="9835022" y="3052076"/>
              <a:ext cx="6238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Ontario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73408F39-39DB-4517-B7D7-D9CCBF1A9F18}"/>
                </a:ext>
              </a:extLst>
            </p:cNvPr>
            <p:cNvSpPr txBox="1"/>
            <p:nvPr/>
          </p:nvSpPr>
          <p:spPr>
            <a:xfrm>
              <a:off x="9835022" y="3976912"/>
              <a:ext cx="60144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Laxtons</a:t>
              </a:r>
              <a:endParaRPr lang="de-DE" sz="1050" dirty="0"/>
            </a:p>
            <a:p>
              <a:r>
                <a:rPr lang="de-DE" sz="1050" dirty="0"/>
                <a:t>Superb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30E351E7-FC2B-5C8C-2E60-85780F09D8C8}"/>
                </a:ext>
              </a:extLst>
            </p:cNvPr>
            <p:cNvSpPr txBox="1"/>
            <p:nvPr/>
          </p:nvSpPr>
          <p:spPr>
            <a:xfrm>
              <a:off x="9444625" y="5423770"/>
              <a:ext cx="10326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Kirschpflaume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48B20FE-3705-67C8-AE2D-D2B4CD74B98E}"/>
                </a:ext>
              </a:extLst>
            </p:cNvPr>
            <p:cNvSpPr txBox="1"/>
            <p:nvPr/>
          </p:nvSpPr>
          <p:spPr>
            <a:xfrm>
              <a:off x="3757808" y="5502322"/>
              <a:ext cx="7264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Mirabelle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BDBA9D9-A4CC-2C40-9E8C-E87CD004895F}"/>
                </a:ext>
              </a:extLst>
            </p:cNvPr>
            <p:cNvSpPr txBox="1"/>
            <p:nvPr/>
          </p:nvSpPr>
          <p:spPr>
            <a:xfrm>
              <a:off x="3582445" y="1275856"/>
              <a:ext cx="76174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Roter</a:t>
              </a:r>
            </a:p>
            <a:p>
              <a:r>
                <a:rPr lang="de-DE" sz="1050" dirty="0"/>
                <a:t>Boskoop?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340C7080-38E3-A807-03F3-F4B138AD5BF3}"/>
                </a:ext>
              </a:extLst>
            </p:cNvPr>
            <p:cNvSpPr txBox="1"/>
            <p:nvPr/>
          </p:nvSpPr>
          <p:spPr>
            <a:xfrm>
              <a:off x="7164888" y="3080524"/>
              <a:ext cx="66717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Kaiser</a:t>
              </a:r>
            </a:p>
            <a:p>
              <a:r>
                <a:rPr lang="de-DE" sz="1050" dirty="0"/>
                <a:t>Wilhelm</a:t>
              </a: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C339B0A-6897-A5A0-3283-2ECB4A50EB95}"/>
                </a:ext>
              </a:extLst>
            </p:cNvPr>
            <p:cNvSpPr/>
            <p:nvPr/>
          </p:nvSpPr>
          <p:spPr>
            <a:xfrm>
              <a:off x="10098067" y="6528149"/>
              <a:ext cx="173275" cy="1808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  <a:p>
              <a:pPr algn="ctr"/>
              <a:endParaRPr lang="de-DE" dirty="0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7A2C076-854F-3053-EE03-275EF6E99DA2}"/>
                </a:ext>
              </a:extLst>
            </p:cNvPr>
            <p:cNvSpPr txBox="1"/>
            <p:nvPr/>
          </p:nvSpPr>
          <p:spPr>
            <a:xfrm>
              <a:off x="10231355" y="6501008"/>
              <a:ext cx="8386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Zwetschgen</a:t>
              </a: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430DC27-A053-1B85-1E1C-D5A40C4F0D32}"/>
                </a:ext>
              </a:extLst>
            </p:cNvPr>
            <p:cNvSpPr/>
            <p:nvPr/>
          </p:nvSpPr>
          <p:spPr>
            <a:xfrm>
              <a:off x="11402859" y="530283"/>
              <a:ext cx="173275" cy="1808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  <a:p>
              <a:pPr algn="ctr"/>
              <a:endParaRPr lang="de-DE" dirty="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952A2112-E8C3-77E3-5B93-62A207CA1D55}"/>
                </a:ext>
              </a:extLst>
            </p:cNvPr>
            <p:cNvSpPr txBox="1"/>
            <p:nvPr/>
          </p:nvSpPr>
          <p:spPr>
            <a:xfrm>
              <a:off x="11536147" y="503142"/>
              <a:ext cx="7537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Zwetchen</a:t>
              </a:r>
              <a:endParaRPr lang="de-DE" sz="1050" dirty="0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CB24F226-E907-824E-2704-7B9B8F90CBB7}"/>
                </a:ext>
              </a:extLst>
            </p:cNvPr>
            <p:cNvSpPr/>
            <p:nvPr/>
          </p:nvSpPr>
          <p:spPr>
            <a:xfrm>
              <a:off x="3536531" y="5315215"/>
              <a:ext cx="173275" cy="1808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  <a:p>
              <a:pPr algn="ctr"/>
              <a:endParaRPr lang="de-DE" dirty="0"/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AB1F67FE-7D18-CA45-4710-AFAC4C7260FF}"/>
                </a:ext>
              </a:extLst>
            </p:cNvPr>
            <p:cNvSpPr txBox="1"/>
            <p:nvPr/>
          </p:nvSpPr>
          <p:spPr>
            <a:xfrm>
              <a:off x="2855629" y="5288074"/>
              <a:ext cx="8386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Zwetschgen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5B665C6B-F33C-1FFC-314F-BC340381C9E4}"/>
                </a:ext>
              </a:extLst>
            </p:cNvPr>
            <p:cNvSpPr txBox="1"/>
            <p:nvPr/>
          </p:nvSpPr>
          <p:spPr>
            <a:xfrm>
              <a:off x="4675756" y="4816154"/>
              <a:ext cx="420308" cy="253916"/>
            </a:xfrm>
            <a:prstGeom prst="rect">
              <a:avLst/>
            </a:prstGeom>
            <a:solidFill>
              <a:srgbClr val="ADCA63"/>
            </a:solidFill>
          </p:spPr>
          <p:txBody>
            <a:bodyPr wrap="none" rtlCol="0">
              <a:spAutoFit/>
            </a:bodyPr>
            <a:lstStyle/>
            <a:p>
              <a:r>
                <a:rPr lang="de-DE" sz="1050" spc="-100" dirty="0" err="1"/>
                <a:t>berts</a:t>
              </a:r>
              <a:endParaRPr lang="de-DE" sz="1050" spc="-100" dirty="0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A2634F7A-098B-26EE-11D8-B501FB5EDE90}"/>
                </a:ext>
              </a:extLst>
            </p:cNvPr>
            <p:cNvSpPr txBox="1"/>
            <p:nvPr/>
          </p:nvSpPr>
          <p:spPr>
            <a:xfrm>
              <a:off x="8279704" y="4012402"/>
              <a:ext cx="420308" cy="253916"/>
            </a:xfrm>
            <a:prstGeom prst="rect">
              <a:avLst/>
            </a:prstGeom>
            <a:solidFill>
              <a:srgbClr val="A8C351"/>
            </a:solidFill>
          </p:spPr>
          <p:txBody>
            <a:bodyPr wrap="none" rtlCol="0">
              <a:spAutoFit/>
            </a:bodyPr>
            <a:lstStyle/>
            <a:p>
              <a:r>
                <a:rPr lang="de-DE" sz="1050" spc="-100" dirty="0" err="1"/>
                <a:t>berts</a:t>
              </a:r>
              <a:endParaRPr lang="de-DE" sz="1050" spc="-100" dirty="0"/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A64C10E-34CC-5FE4-B584-AFF955475462}"/>
                </a:ext>
              </a:extLst>
            </p:cNvPr>
            <p:cNvSpPr txBox="1"/>
            <p:nvPr/>
          </p:nvSpPr>
          <p:spPr>
            <a:xfrm>
              <a:off x="7240046" y="4137662"/>
              <a:ext cx="420308" cy="253916"/>
            </a:xfrm>
            <a:prstGeom prst="rect">
              <a:avLst/>
            </a:prstGeom>
            <a:solidFill>
              <a:srgbClr val="BADDF3"/>
            </a:solidFill>
          </p:spPr>
          <p:txBody>
            <a:bodyPr wrap="square" rtlCol="0">
              <a:spAutoFit/>
            </a:bodyPr>
            <a:lstStyle/>
            <a:p>
              <a:r>
                <a:rPr lang="de-DE" sz="1050" spc="-100" dirty="0" err="1"/>
                <a:t>berts</a:t>
              </a:r>
              <a:endParaRPr lang="de-DE" sz="1050" spc="-100" dirty="0"/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726F7FE5-B068-4A44-8EBD-98B49DFA4071}"/>
              </a:ext>
            </a:extLst>
          </p:cNvPr>
          <p:cNvSpPr txBox="1"/>
          <p:nvPr/>
        </p:nvSpPr>
        <p:spPr>
          <a:xfrm>
            <a:off x="6545485" y="1264450"/>
            <a:ext cx="6960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/>
              <a:t>Harberts</a:t>
            </a:r>
            <a:endParaRPr lang="de-DE" sz="1050" dirty="0"/>
          </a:p>
          <a:p>
            <a:r>
              <a:rPr lang="de-DE" sz="1050" dirty="0"/>
              <a:t>Renette</a:t>
            </a:r>
          </a:p>
        </p:txBody>
      </p:sp>
    </p:spTree>
    <p:extLst>
      <p:ext uri="{BB962C8B-B14F-4D97-AF65-F5344CB8AC3E}">
        <p14:creationId xmlns:p14="http://schemas.microsoft.com/office/powerpoint/2010/main" val="201553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F046F-7760-064D-B545-0F5FF1F1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94"/>
            <a:ext cx="10515600" cy="93332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OBSTBAUMBESTAND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FD90CEA6-4565-1E4C-8A8C-C6D3FADB3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072397"/>
              </p:ext>
            </p:extLst>
          </p:nvPr>
        </p:nvGraphicFramePr>
        <p:xfrm>
          <a:off x="689113" y="1403640"/>
          <a:ext cx="4996069" cy="517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917">
                  <a:extLst>
                    <a:ext uri="{9D8B030D-6E8A-4147-A177-3AD203B41FA5}">
                      <a16:colId xmlns:a16="http://schemas.microsoft.com/office/drawing/2014/main" val="3020135930"/>
                    </a:ext>
                  </a:extLst>
                </a:gridCol>
                <a:gridCol w="1375152">
                  <a:extLst>
                    <a:ext uri="{9D8B030D-6E8A-4147-A177-3AD203B41FA5}">
                      <a16:colId xmlns:a16="http://schemas.microsoft.com/office/drawing/2014/main" val="3997946573"/>
                    </a:ext>
                  </a:extLst>
                </a:gridCol>
              </a:tblGrid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Apfelsorte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/>
                        <a:t>Anzahl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09008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Klarapfel</a:t>
                      </a:r>
                      <a:endParaRPr lang="en-GB" sz="2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6940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Roter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Boskop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86147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/>
                        <a:t>Kaiser Wilhelm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779305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Goldrenette</a:t>
                      </a:r>
                      <a:r>
                        <a:rPr lang="en-GB" sz="2400" dirty="0"/>
                        <a:t> von </a:t>
                      </a:r>
                      <a:r>
                        <a:rPr lang="en-GB" sz="2400" dirty="0" err="1"/>
                        <a:t>Bennhein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502728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Harberts</a:t>
                      </a:r>
                      <a:r>
                        <a:rPr lang="en-GB" sz="2400" dirty="0"/>
                        <a:t> Renette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57920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/>
                        <a:t>Ontario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470477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Gloster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292541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i="0" dirty="0" err="1"/>
                        <a:t>Laxtons</a:t>
                      </a:r>
                      <a:r>
                        <a:rPr lang="en-GB" sz="2400" i="0" dirty="0"/>
                        <a:t> Superb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120276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i="1" dirty="0" err="1"/>
                        <a:t>unbestimmt</a:t>
                      </a:r>
                      <a:endParaRPr lang="en-GB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202544"/>
                  </a:ext>
                </a:extLst>
              </a:tr>
            </a:tbl>
          </a:graphicData>
        </a:graphic>
      </p:graphicFrame>
      <p:graphicFrame>
        <p:nvGraphicFramePr>
          <p:cNvPr id="5" name="Inhaltsplatzhalter 3">
            <a:extLst>
              <a:ext uri="{FF2B5EF4-FFF2-40B4-BE49-F238E27FC236}">
                <a16:creationId xmlns:a16="http://schemas.microsoft.com/office/drawing/2014/main" id="{7D3AF638-9D6B-1040-A78A-7D538AD49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237592"/>
              </p:ext>
            </p:extLst>
          </p:nvPr>
        </p:nvGraphicFramePr>
        <p:xfrm>
          <a:off x="6361043" y="3988805"/>
          <a:ext cx="5168348" cy="258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444">
                  <a:extLst>
                    <a:ext uri="{9D8B030D-6E8A-4147-A177-3AD203B41FA5}">
                      <a16:colId xmlns:a16="http://schemas.microsoft.com/office/drawing/2014/main" val="3020135930"/>
                    </a:ext>
                  </a:extLst>
                </a:gridCol>
                <a:gridCol w="1426904">
                  <a:extLst>
                    <a:ext uri="{9D8B030D-6E8A-4147-A177-3AD203B41FA5}">
                      <a16:colId xmlns:a16="http://schemas.microsoft.com/office/drawing/2014/main" val="3997946573"/>
                    </a:ext>
                  </a:extLst>
                </a:gridCol>
              </a:tblGrid>
              <a:tr h="517033">
                <a:tc>
                  <a:txBody>
                    <a:bodyPr/>
                    <a:lstStyle/>
                    <a:p>
                      <a:r>
                        <a:rPr lang="en-GB" sz="2400" dirty="0"/>
                        <a:t>Weitere </a:t>
                      </a:r>
                      <a:r>
                        <a:rPr lang="en-GB" sz="2400" dirty="0" err="1"/>
                        <a:t>Obstbäume</a:t>
                      </a:r>
                      <a:r>
                        <a:rPr lang="en-GB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/>
                        <a:t>Anzahl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09008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Gute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Luise</a:t>
                      </a:r>
                      <a:r>
                        <a:rPr lang="en-GB" sz="2400" dirty="0"/>
                        <a:t> (</a:t>
                      </a:r>
                      <a:r>
                        <a:rPr lang="en-GB" sz="2400" dirty="0" err="1"/>
                        <a:t>Birne</a:t>
                      </a:r>
                      <a:r>
                        <a:rPr lang="en-GB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6940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/>
                        <a:t>Mirabelle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86147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Zwetschge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779305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Kirschpflaume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502728"/>
                  </a:ext>
                </a:extLst>
              </a:tr>
            </a:tbl>
          </a:graphicData>
        </a:graphic>
      </p:graphicFrame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35AC2EA0-1747-6943-A97B-C6B6CAE80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30465"/>
              </p:ext>
            </p:extLst>
          </p:nvPr>
        </p:nvGraphicFramePr>
        <p:xfrm>
          <a:off x="6361043" y="1403640"/>
          <a:ext cx="5168348" cy="258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444">
                  <a:extLst>
                    <a:ext uri="{9D8B030D-6E8A-4147-A177-3AD203B41FA5}">
                      <a16:colId xmlns:a16="http://schemas.microsoft.com/office/drawing/2014/main" val="3020135930"/>
                    </a:ext>
                  </a:extLst>
                </a:gridCol>
                <a:gridCol w="1426904">
                  <a:extLst>
                    <a:ext uri="{9D8B030D-6E8A-4147-A177-3AD203B41FA5}">
                      <a16:colId xmlns:a16="http://schemas.microsoft.com/office/drawing/2014/main" val="3997946573"/>
                    </a:ext>
                  </a:extLst>
                </a:gridCol>
              </a:tblGrid>
              <a:tr h="517033">
                <a:tc>
                  <a:txBody>
                    <a:bodyPr/>
                    <a:lstStyle/>
                    <a:p>
                      <a:r>
                        <a:rPr lang="en-GB" sz="2400" dirty="0" err="1"/>
                        <a:t>Neupflanzungen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/>
                        <a:t>Anzahl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09008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Cox 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6940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/>
                        <a:t>Danziger </a:t>
                      </a:r>
                      <a:r>
                        <a:rPr lang="en-GB" sz="2400" dirty="0" err="1"/>
                        <a:t>Kantapfel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86147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Gravensteiner</a:t>
                      </a:r>
                      <a:r>
                        <a:rPr lang="en-GB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779305"/>
                  </a:ext>
                </a:extLst>
              </a:tr>
              <a:tr h="517033">
                <a:tc>
                  <a:txBody>
                    <a:bodyPr/>
                    <a:lstStyle/>
                    <a:p>
                      <a:r>
                        <a:rPr lang="en-GB" sz="2400" dirty="0"/>
                        <a:t>(</a:t>
                      </a:r>
                      <a:r>
                        <a:rPr lang="en-GB" sz="2400" dirty="0" err="1"/>
                        <a:t>Roter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Berlepsch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Hasenkopf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1/1)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50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40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8309F-9F64-A94E-B284-471CBBCC8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2" y="288559"/>
            <a:ext cx="10515600" cy="92841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DAS TEAM UND DIE HÜTTE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2910B1-96E5-BE40-841D-5068201AC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72" y="1765990"/>
            <a:ext cx="6950395" cy="4530570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Motiviertes</a:t>
            </a:r>
            <a:r>
              <a:rPr lang="en-GB" sz="3200" dirty="0">
                <a:solidFill>
                  <a:schemeClr val="bg1"/>
                </a:solidFill>
              </a:rPr>
              <a:t> Team </a:t>
            </a:r>
            <a:r>
              <a:rPr lang="en-GB" sz="3200" dirty="0" err="1">
                <a:solidFill>
                  <a:schemeClr val="bg1"/>
                </a:solidFill>
              </a:rPr>
              <a:t>aus</a:t>
            </a:r>
            <a:r>
              <a:rPr lang="en-GB" sz="3200" dirty="0">
                <a:solidFill>
                  <a:schemeClr val="bg1"/>
                </a:solidFill>
              </a:rPr>
              <a:t> Halle, Dessau und </a:t>
            </a:r>
            <a:r>
              <a:rPr lang="en-GB" sz="3200" dirty="0" err="1">
                <a:solidFill>
                  <a:schemeClr val="bg1"/>
                </a:solidFill>
              </a:rPr>
              <a:t>Umgebung</a:t>
            </a:r>
            <a:r>
              <a:rPr lang="en-GB" sz="3200" dirty="0">
                <a:solidFill>
                  <a:schemeClr val="bg1"/>
                </a:solidFill>
              </a:rPr>
              <a:t> (14 AHA-</a:t>
            </a:r>
            <a:r>
              <a:rPr lang="en-GB" sz="3200" dirty="0" err="1">
                <a:solidFill>
                  <a:schemeClr val="bg1"/>
                </a:solidFill>
              </a:rPr>
              <a:t>Mitglieder</a:t>
            </a:r>
            <a:r>
              <a:rPr lang="en-GB" sz="3200" dirty="0">
                <a:solidFill>
                  <a:schemeClr val="bg1"/>
                </a:solidFill>
              </a:rPr>
              <a:t> in WhatsApp-Gruppe)</a:t>
            </a: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Hütte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mit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Schuppen</a:t>
            </a:r>
            <a:r>
              <a:rPr lang="en-GB" sz="3200" dirty="0">
                <a:solidFill>
                  <a:schemeClr val="bg1"/>
                </a:solidFill>
              </a:rPr>
              <a:t> und </a:t>
            </a:r>
            <a:r>
              <a:rPr lang="en-GB" sz="3200" dirty="0" err="1">
                <a:solidFill>
                  <a:schemeClr val="bg1"/>
                </a:solidFill>
              </a:rPr>
              <a:t>Kleingarten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Hüttenwart</a:t>
            </a:r>
            <a:r>
              <a:rPr lang="en-GB" sz="3200" dirty="0">
                <a:solidFill>
                  <a:schemeClr val="bg1"/>
                </a:solidFill>
              </a:rPr>
              <a:t> Jens Urban</a:t>
            </a: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Umfangreichen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Geräteasstattung</a:t>
            </a:r>
            <a:r>
              <a:rPr lang="en-GB" sz="3200" dirty="0">
                <a:solidFill>
                  <a:schemeClr val="bg1"/>
                </a:solidFill>
              </a:rPr>
              <a:t>: </a:t>
            </a:r>
            <a:r>
              <a:rPr lang="en-GB" sz="3200" dirty="0" err="1">
                <a:solidFill>
                  <a:schemeClr val="bg1"/>
                </a:solidFill>
              </a:rPr>
              <a:t>Sägen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Astscheren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Leitern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Schubkarren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Sensen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Balkenmäher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usw</a:t>
            </a:r>
            <a:r>
              <a:rPr lang="en-GB" sz="3200" dirty="0">
                <a:solidFill>
                  <a:schemeClr val="bg1"/>
                </a:solidFill>
              </a:rPr>
              <a:t>.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16B485-01AC-504A-81BB-CDE019F3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"/>
          <a:stretch/>
        </p:blipFill>
        <p:spPr>
          <a:xfrm>
            <a:off x="7704667" y="0"/>
            <a:ext cx="4487333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EC96C23-23D7-F746-BF53-7851B1D3B676}"/>
              </a:ext>
            </a:extLst>
          </p:cNvPr>
          <p:cNvSpPr txBox="1"/>
          <p:nvPr/>
        </p:nvSpPr>
        <p:spPr>
          <a:xfrm>
            <a:off x="7885190" y="6400046"/>
            <a:ext cx="262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 ©️ Detlef </a:t>
            </a:r>
            <a:r>
              <a:rPr lang="en-GB" sz="1200" dirty="0" err="1">
                <a:solidFill>
                  <a:schemeClr val="bg1"/>
                </a:solidFill>
              </a:rPr>
              <a:t>Proske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2C9F9-6DDC-324E-BA4E-413D1E53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719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PFLEGEMASSNAHMEN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E27BA7-CB75-0A4E-9935-972A259E8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Pflanzungen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Mäharbeiten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Beweidung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Winterschnitt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Rückschnitt</a:t>
            </a:r>
            <a:r>
              <a:rPr lang="en-GB" sz="3200" dirty="0">
                <a:solidFill>
                  <a:schemeClr val="bg1"/>
                </a:solidFill>
              </a:rPr>
              <a:t> der </a:t>
            </a:r>
            <a:r>
              <a:rPr lang="en-GB" sz="3200" dirty="0" err="1">
                <a:solidFill>
                  <a:schemeClr val="bg1"/>
                </a:solidFill>
              </a:rPr>
              <a:t>Randgehölzer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600"/>
              </a:spcBef>
            </a:pPr>
            <a:r>
              <a:rPr lang="en-GB" sz="3200" dirty="0" err="1">
                <a:solidFill>
                  <a:schemeClr val="bg1"/>
                </a:solidFill>
              </a:rPr>
              <a:t>Nistkästen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845A18-5555-D44F-ADE4-CF7AA79157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148" y="0"/>
            <a:ext cx="5194852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C00260-8193-5C43-BD40-F5124CA234E0}"/>
              </a:ext>
            </a:extLst>
          </p:cNvPr>
          <p:cNvSpPr txBox="1"/>
          <p:nvPr/>
        </p:nvSpPr>
        <p:spPr>
          <a:xfrm>
            <a:off x="8014446" y="6530815"/>
            <a:ext cx="262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©️ Volker </a:t>
            </a:r>
            <a:r>
              <a:rPr lang="en-GB" sz="1100" dirty="0" err="1">
                <a:solidFill>
                  <a:schemeClr val="bg1"/>
                </a:solidFill>
              </a:rPr>
              <a:t>Thiel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96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Macintosh PowerPoint</Application>
  <PresentationFormat>Breitbild</PresentationFormat>
  <Paragraphs>170</Paragraphs>
  <Slides>31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Office</vt:lpstr>
      <vt:lpstr>AHA-Obstwiese in Dessau und die lokale Vogelwelt  - zwischen Stadtgrün und Aue</vt:lpstr>
      <vt:lpstr>INHALT</vt:lpstr>
      <vt:lpstr>OBSTWIESE AM DESSAUER LANDHAUS </vt:lpstr>
      <vt:lpstr>PowerPoint-Präsentation</vt:lpstr>
      <vt:lpstr>PowerPoint-Präsentation</vt:lpstr>
      <vt:lpstr>PowerPoint-Präsentation</vt:lpstr>
      <vt:lpstr>OBSTBAUMBESTAND</vt:lpstr>
      <vt:lpstr>DAS TEAM UND DIE HÜTTE </vt:lpstr>
      <vt:lpstr>PFLEGEMASSNAHMEN</vt:lpstr>
      <vt:lpstr>PowerPoint-Präsentation</vt:lpstr>
      <vt:lpstr>PowerPoint-Präsentation</vt:lpstr>
      <vt:lpstr>PowerPoint-Präsentation</vt:lpstr>
      <vt:lpstr>PowerPoint-Präsentation</vt:lpstr>
      <vt:lpstr>ERNTE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HERAUSFORDERUNGEN </vt:lpstr>
      <vt:lpstr>PowerPoint-Präsentation</vt:lpstr>
      <vt:lpstr>HERAUSFORDERUNGEN </vt:lpstr>
      <vt:lpstr>HERAUSFORDERUNGEN </vt:lpstr>
      <vt:lpstr>HERAUSFORDERUNGEN </vt:lpstr>
      <vt:lpstr>PowerPoint-Präsentation</vt:lpstr>
      <vt:lpstr>LOKALE VOGELWELT – ZWISCHEN STADTGRÜN UND AUE</vt:lpstr>
      <vt:lpstr>AUSBLICK</vt:lpstr>
      <vt:lpstr>VIELEN DANK!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Esther van der Zalm</dc:creator>
  <cp:lastModifiedBy>Fritz Hertel</cp:lastModifiedBy>
  <cp:revision>84</cp:revision>
  <cp:lastPrinted>2026-03-01T17:15:53Z</cp:lastPrinted>
  <dcterms:created xsi:type="dcterms:W3CDTF">2026-01-18T16:51:11Z</dcterms:created>
  <dcterms:modified xsi:type="dcterms:W3CDTF">2026-03-01T17:16:39Z</dcterms:modified>
</cp:coreProperties>
</file>