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9E6DA-6584-4884-9799-081B8CBF58E4}" type="datetimeFigureOut">
              <a:rPr lang="de-DE" smtClean="0"/>
              <a:t>22.02.2026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AD5D5-11D0-4801-AC5C-334F6F630AD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975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37758A-3E1A-49CD-8935-0C5CDF3DD823}" type="datetimeFigureOut">
              <a:rPr lang="de-DE" smtClean="0"/>
              <a:t>22.02.2026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60ACFB-6BD8-424A-862A-B3BB756E2B48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80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758A-3E1A-49CD-8935-0C5CDF3DD823}" type="datetimeFigureOut">
              <a:rPr lang="de-DE" smtClean="0"/>
              <a:t>22.02.2026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ACFB-6BD8-424A-862A-B3BB756E2B4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431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758A-3E1A-49CD-8935-0C5CDF3DD823}" type="datetimeFigureOut">
              <a:rPr lang="de-DE" smtClean="0"/>
              <a:t>22.02.2026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ACFB-6BD8-424A-862A-B3BB756E2B4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4860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758A-3E1A-49CD-8935-0C5CDF3DD823}" type="datetimeFigureOut">
              <a:rPr lang="de-DE" smtClean="0"/>
              <a:t>22.02.2026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ACFB-6BD8-424A-862A-B3BB756E2B4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8551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758A-3E1A-49CD-8935-0C5CDF3DD823}" type="datetimeFigureOut">
              <a:rPr lang="de-DE" smtClean="0"/>
              <a:t>22.02.2026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ACFB-6BD8-424A-862A-B3BB756E2B48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847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758A-3E1A-49CD-8935-0C5CDF3DD823}" type="datetimeFigureOut">
              <a:rPr lang="de-DE" smtClean="0"/>
              <a:t>22.02.2026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ACFB-6BD8-424A-862A-B3BB756E2B4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17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758A-3E1A-49CD-8935-0C5CDF3DD823}" type="datetimeFigureOut">
              <a:rPr lang="de-DE" smtClean="0"/>
              <a:t>22.02.2026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ACFB-6BD8-424A-862A-B3BB756E2B4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582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758A-3E1A-49CD-8935-0C5CDF3DD823}" type="datetimeFigureOut">
              <a:rPr lang="de-DE" smtClean="0"/>
              <a:t>22.02.2026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ACFB-6BD8-424A-862A-B3BB756E2B4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3361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758A-3E1A-49CD-8935-0C5CDF3DD823}" type="datetimeFigureOut">
              <a:rPr lang="de-DE" smtClean="0"/>
              <a:t>22.02.2026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ACFB-6BD8-424A-862A-B3BB756E2B4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666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758A-3E1A-49CD-8935-0C5CDF3DD823}" type="datetimeFigureOut">
              <a:rPr lang="de-DE" smtClean="0"/>
              <a:t>22.02.2026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ACFB-6BD8-424A-862A-B3BB756E2B4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6913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758A-3E1A-49CD-8935-0C5CDF3DD823}" type="datetimeFigureOut">
              <a:rPr lang="de-DE" smtClean="0"/>
              <a:t>22.02.2026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ACFB-6BD8-424A-862A-B3BB756E2B4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508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C37758A-3E1A-49CD-8935-0C5CDF3DD823}" type="datetimeFigureOut">
              <a:rPr lang="de-DE" smtClean="0"/>
              <a:t>22.02.2026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A60ACFB-6BD8-424A-862A-B3BB756E2B4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79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44B9E8A-7E96-F765-DCBA-0EA5790F3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F66D8AB-6AB6-0B86-499E-842963396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30880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br>
              <a:rPr lang="de-DE" sz="1600" dirty="0">
                <a:latin typeface="Souvenir Lt BT" panose="02080503040505020303" pitchFamily="18" charset="0"/>
              </a:rPr>
            </a:br>
            <a:endParaRPr lang="de-DE" dirty="0">
              <a:latin typeface="Souvenir Lt BT" panose="02080503040505020303" pitchFamily="18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07C143C-180A-81F4-60E7-17D97BFB55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9055"/>
            <a:ext cx="9245600" cy="2708065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25000" lnSpcReduction="20000"/>
          </a:bodyPr>
          <a:lstStyle/>
          <a:p>
            <a:endParaRPr lang="de-DE" sz="2600" b="1" dirty="0">
              <a:latin typeface="Souvenir Lt BT" panose="02080503040505020303" pitchFamily="18" charset="0"/>
            </a:endParaRPr>
          </a:p>
          <a:p>
            <a:pPr>
              <a:lnSpc>
                <a:spcPct val="120000"/>
              </a:lnSpc>
            </a:pPr>
            <a:r>
              <a:rPr lang="de-DE" sz="7200" b="1" u="sng" dirty="0">
                <a:solidFill>
                  <a:schemeClr val="accent2">
                    <a:lumMod val="75000"/>
                  </a:schemeClr>
                </a:solidFill>
                <a:latin typeface="Souvenir Lt BT" panose="02080503040505020303" pitchFamily="18" charset="0"/>
              </a:rPr>
              <a:t>Veranstaltung zum 35. Jahrestag der Gründung des Arbeitskreises Hallesche Auenwälder zu Halle (Saale) e.V. (AHA) am Samstag, den 28.02.2026</a:t>
            </a:r>
            <a:br>
              <a:rPr lang="de-DE" sz="7200" b="1" u="sng" dirty="0">
                <a:solidFill>
                  <a:schemeClr val="accent2">
                    <a:lumMod val="75000"/>
                  </a:schemeClr>
                </a:solidFill>
                <a:latin typeface="Souvenir Lt BT" panose="02080503040505020303" pitchFamily="18" charset="0"/>
              </a:rPr>
            </a:br>
            <a:r>
              <a:rPr lang="de-DE" sz="7200" b="1" u="sng" dirty="0">
                <a:solidFill>
                  <a:schemeClr val="accent2">
                    <a:lumMod val="75000"/>
                  </a:schemeClr>
                </a:solidFill>
                <a:latin typeface="Souvenir Lt BT" panose="02080503040505020303" pitchFamily="18" charset="0"/>
              </a:rPr>
              <a:t>Ort:	Klubhaus Crossen, Hauptstraße 12 / Eingang Elsterstraße</a:t>
            </a:r>
            <a:br>
              <a:rPr lang="de-DE" sz="7200" b="1" u="sng" dirty="0">
                <a:solidFill>
                  <a:schemeClr val="accent2">
                    <a:lumMod val="75000"/>
                  </a:schemeClr>
                </a:solidFill>
                <a:latin typeface="Souvenir Lt BT" panose="02080503040505020303" pitchFamily="18" charset="0"/>
              </a:rPr>
            </a:br>
            <a:r>
              <a:rPr lang="de-DE" sz="7200" b="1" u="sng" dirty="0">
                <a:solidFill>
                  <a:schemeClr val="accent2">
                    <a:lumMod val="75000"/>
                  </a:schemeClr>
                </a:solidFill>
                <a:latin typeface="Souvenir Lt BT" panose="02080503040505020303" pitchFamily="18" charset="0"/>
              </a:rPr>
              <a:t>07613 Crossen an der Elster</a:t>
            </a:r>
          </a:p>
          <a:p>
            <a:pPr>
              <a:lnSpc>
                <a:spcPct val="120000"/>
              </a:lnSpc>
            </a:pPr>
            <a:r>
              <a:rPr lang="de-DE" sz="7200" b="1" u="sng" dirty="0">
                <a:solidFill>
                  <a:schemeClr val="accent2">
                    <a:lumMod val="75000"/>
                  </a:schemeClr>
                </a:solidFill>
                <a:latin typeface="Souvenir Lt BT" panose="02080503040505020303" pitchFamily="18" charset="0"/>
              </a:rPr>
              <a:t>„Geschichte, Gegenwart und Zukunft des Arbeitskreises Hallesche Auenwälder zu Halle (Saale) e.V. (AHA)“</a:t>
            </a:r>
          </a:p>
          <a:p>
            <a:pPr>
              <a:lnSpc>
                <a:spcPct val="120000"/>
              </a:lnSpc>
            </a:pPr>
            <a:r>
              <a:rPr lang="de-DE" sz="7200" b="1" u="sng" dirty="0">
                <a:solidFill>
                  <a:schemeClr val="accent2">
                    <a:lumMod val="75000"/>
                  </a:schemeClr>
                </a:solidFill>
                <a:latin typeface="Souvenir Lt BT" panose="02080503040505020303" pitchFamily="18" charset="0"/>
              </a:rPr>
              <a:t>Es spricht: Herr Andreas Liste, Vorsitzender des AHA</a:t>
            </a:r>
          </a:p>
          <a:p>
            <a:br>
              <a:rPr lang="de-DE" dirty="0">
                <a:latin typeface="Souvenir Lt BT" panose="02080503040505020303" pitchFamily="18" charset="0"/>
              </a:rPr>
            </a:b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8E0CD23-7700-0089-9E13-0D7641AB5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216" y="206322"/>
            <a:ext cx="3401568" cy="3222678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03582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F1131B3-F689-4804-7AF6-8ECCD705F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" y="139982"/>
            <a:ext cx="11740896" cy="648027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C11C7C3-B527-619C-8FC8-022DEB52DFB0}"/>
              </a:ext>
            </a:extLst>
          </p:cNvPr>
          <p:cNvSpPr txBox="1"/>
          <p:nvPr/>
        </p:nvSpPr>
        <p:spPr>
          <a:xfrm>
            <a:off x="3383280" y="139982"/>
            <a:ext cx="5908502" cy="63401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anchor="t">
            <a:spAutoFit/>
          </a:bodyPr>
          <a:lstStyle/>
          <a:p>
            <a:pPr marL="900430" indent="-900430" algn="ctr">
              <a:buNone/>
            </a:pPr>
            <a:r>
              <a:rPr lang="de-DE" sz="1400" b="1" u="sng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Geschichtlicher Abriss des Arbeitskreises Hallesche Auenwälder zu Halle 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430" indent="-900430" algn="ctr">
              <a:buNone/>
            </a:pPr>
            <a:r>
              <a:rPr lang="de-DE" sz="1400" b="1" u="sng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(Saale) e.V. (AHA)  – Teil I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430" indent="-900430" algn="ctr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1348740" indent="-1348740" algn="just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 1980	</a:t>
            </a:r>
            <a:r>
              <a:rPr lang="de-DE" sz="1400" b="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Beginn von ornithologisch-botanischen Beobachtungen im Geschützten Gehölz (GG) Restauenwald Peißnitznordspitze im Rahmen der Fachgruppe Ornithologie Halle in der Gesellschaft für Natur und Umwelt (GNU) im Kulturbund (KB) der DDR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430" indent="-900430" algn="just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48740" indent="-1348740" algn="just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16.01.1983	</a:t>
            </a:r>
            <a:r>
              <a:rPr lang="de-DE" sz="1400" b="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Gründung des Arbeitskreises Umweltschutz (AKUS) Halle in der GNU im KB der DDR im „Club der Werktätigen“ in Halle-Büschdorf 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8740" indent="-900430" algn="just">
              <a:buNone/>
            </a:pPr>
            <a:r>
              <a:rPr lang="de-DE" sz="1400" b="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Leiter: Jürgen Bernt-Bärtl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8740" indent="-1348740" algn="just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1348740" indent="-1348740" algn="just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29.05.1983	</a:t>
            </a:r>
            <a:r>
              <a:rPr lang="de-DE" sz="1400" b="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Gründung der Patenschaftsgruppe des AKUS Halle in der GNU im KB der DDR im GG Restauenwald/Peißnitzspitze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430" indent="448310" algn="just">
              <a:buNone/>
            </a:pPr>
            <a:r>
              <a:rPr lang="de-DE" sz="1400" b="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Leiter: Andreas Liste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430" indent="448310" algn="just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1348740" indent="-1348740" algn="just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01.09.1983	</a:t>
            </a:r>
            <a:r>
              <a:rPr lang="de-DE" sz="1400" b="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Bildung der Arbeitsgemeinschaft „Sozialistische Landeskultur“ am „Haus der Jungen Pioniere“ auf der Peißnitz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430" indent="179705" algn="just">
              <a:buNone/>
            </a:pPr>
            <a:r>
              <a:rPr lang="de-DE" sz="1400" b="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Leiter: Frank Schmidt (stellv. Leiter o.g. 					Patenschaftsgruppe)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430" indent="448310" algn="just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1348740" indent="-1348740" algn="just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16.07.1987	</a:t>
            </a:r>
            <a:r>
              <a:rPr lang="de-DE" sz="1400" b="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Ausdehnung der Aktivitäten auf die gesamte Peißnitzinsel und Umbildung zur Peißnitzgruppe des AKUS Halle in der GNU im KB der DDR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430" indent="448310" algn="just">
              <a:buNone/>
            </a:pPr>
            <a:r>
              <a:rPr lang="de-DE" sz="1400" b="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Leiter: Sebastian Seckinger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430" indent="448310" algn="just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58320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001A1-7A5F-5EF3-A0CE-EF375EDD5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4FBEDBF-7000-2425-5BE8-D9DFA3674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0"/>
            <a:ext cx="11702473" cy="6640945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427135B-5E27-469D-A546-0242C1D51215}"/>
              </a:ext>
            </a:extLst>
          </p:cNvPr>
          <p:cNvSpPr txBox="1"/>
          <p:nvPr/>
        </p:nvSpPr>
        <p:spPr>
          <a:xfrm>
            <a:off x="3383280" y="521208"/>
            <a:ext cx="5941314" cy="513986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900430" indent="-900430" algn="ctr">
              <a:buNone/>
            </a:pPr>
            <a:r>
              <a:rPr lang="de-DE" sz="1400" b="1" u="sng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Geschichtlicher Abriss des Arbeitskreises Hallesche Auenwälder zu Halle 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430" indent="-900430" algn="ctr">
              <a:buNone/>
            </a:pPr>
            <a:r>
              <a:rPr lang="de-DE" sz="1400" b="1" u="sng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(Saale) e.V. (AHA) – Teil II 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430" indent="-900430" algn="ctr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1348740" indent="-1348740" algn="just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Januar 1990	</a:t>
            </a:r>
            <a:r>
              <a:rPr lang="de-DE" sz="1400" b="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Auflösung des AKUS Halle mit Beschluss zur Aufgliederung in die einzelnen territorialen und thematischen Gruppen (z.B. Interessengemeinschaft Verkehrsökologie, Peißnitzgruppe des AKUS)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430" indent="-900430" algn="ctr">
              <a:buNone/>
            </a:pPr>
            <a:r>
              <a:rPr lang="de-DE" sz="16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8740" indent="-1348740" algn="just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24.03.1990	</a:t>
            </a:r>
            <a:r>
              <a:rPr lang="de-DE" sz="1400" b="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Gründung des Arbeitskreises Auenwald Peißnitz im Kulturbund Halle e.V.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430" indent="448310" algn="just">
              <a:buNone/>
            </a:pPr>
            <a:r>
              <a:rPr lang="de-DE" sz="1400" b="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Leiter: Jürgen Dittrich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430" indent="448310" algn="just">
              <a:buNone/>
            </a:pPr>
            <a:r>
              <a:rPr lang="de-DE" sz="900" b="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8740" indent="-1348740" algn="just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23.02.1991	</a:t>
            </a:r>
            <a:r>
              <a:rPr lang="de-DE" sz="1400" b="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Gründung des Arbeitskreises Hallesche Auenwälder zu Halle (Saale) e.V. im Heinrich-und-Thomas-Mann-Club 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9160" indent="449580" algn="just">
              <a:buNone/>
            </a:pPr>
            <a:r>
              <a:rPr lang="de-DE" sz="1400" b="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Vorsitzender: Andreas Liste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9160" indent="449580" algn="just">
              <a:buNone/>
            </a:pPr>
            <a:r>
              <a:rPr lang="de-DE" sz="900" b="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8740" indent="-1348740" algn="just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Juni 2019	</a:t>
            </a:r>
            <a:r>
              <a:rPr lang="de-DE" sz="1400" b="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Anerkennung als Umwelt- und Naturschutzvereinigung gemäß § 3 Umwelt-Rechtsbehelfsgesetz (UmwRG) durch das Umweltbundesamt für die Freistaaten Sachsen und Thüringen sowie für das Land Sachsen-Anhalt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8740" indent="-1348740" algn="just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11.11.2025	</a:t>
            </a:r>
            <a:r>
              <a:rPr lang="de-DE" sz="1400" b="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Anerkennung als Einsatzstelle im Bundesfreiwilligendienst durch das Bundesamt für Familie und zivilgesellschaftliche Aufgaben</a:t>
            </a: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430" indent="448310" algn="just">
              <a:buNone/>
            </a:pP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16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66B5E-AFA6-C1C8-3F65-1EC4983C5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52222E6-BC1D-E4BA-1546-AECE9FBAD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" y="0"/>
            <a:ext cx="11720946" cy="66024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035FE5B-7925-59C6-B4B0-F11A4463D441}"/>
              </a:ext>
            </a:extLst>
          </p:cNvPr>
          <p:cNvSpPr txBox="1"/>
          <p:nvPr/>
        </p:nvSpPr>
        <p:spPr>
          <a:xfrm>
            <a:off x="3383280" y="0"/>
            <a:ext cx="6056284" cy="614014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buNone/>
            </a:pPr>
            <a:endParaRPr lang="de-DE" sz="1400" b="1" u="none" strike="noStrike" dirty="0">
              <a:effectLst/>
              <a:latin typeface="Souvenir Lt BT" panose="02080503040505020303" pitchFamily="18" charset="0"/>
            </a:endParaRPr>
          </a:p>
          <a:p>
            <a:pPr algn="ctr">
              <a:buNone/>
            </a:pPr>
            <a:r>
              <a:rPr lang="de-DE" sz="1600" b="1" u="sng" dirty="0">
                <a:latin typeface="Souvenir Lt BT" panose="02080503040505020303" pitchFamily="18" charset="0"/>
              </a:rPr>
              <a:t>Mitgliederstruktur</a:t>
            </a:r>
          </a:p>
          <a:p>
            <a:pPr>
              <a:buNone/>
            </a:pPr>
            <a:endParaRPr lang="de-DE" sz="1400" b="1" u="none" strike="noStrike" dirty="0">
              <a:effectLst/>
              <a:latin typeface="Souvenir Lt BT" panose="02080503040505020303" pitchFamily="18" charset="0"/>
            </a:endParaRPr>
          </a:p>
          <a:p>
            <a:pPr>
              <a:buNone/>
            </a:pPr>
            <a:r>
              <a:rPr lang="de-DE" sz="1400" b="1" u="none" strike="noStrike" dirty="0">
                <a:effectLst/>
                <a:latin typeface="Arial Black" panose="020B0A04020102020204" pitchFamily="34" charset="0"/>
              </a:rPr>
              <a:t>►	</a:t>
            </a:r>
            <a:r>
              <a:rPr lang="de-DE" sz="1400" b="1" u="none" strike="noStrike" dirty="0">
                <a:effectLst/>
                <a:latin typeface="Souvenir Lt BT" panose="02080503040505020303" pitchFamily="18" charset="0"/>
              </a:rPr>
              <a:t>Der AHA hatte zum Ende des Jahres 2025 127 natürliche und 12 	kooperative Mitglieder sowie kein förderndes Mitglied. </a:t>
            </a:r>
          </a:p>
          <a:p>
            <a:pPr>
              <a:buNone/>
            </a:pPr>
            <a:r>
              <a:rPr lang="de-DE" sz="1400" b="1" u="none" strike="noStrike" dirty="0">
                <a:effectLst/>
                <a:latin typeface="Souvenir Lt BT" panose="02080503040505020303" pitchFamily="18" charset="0"/>
              </a:rPr>
              <a:t>	Von 127 natürlichen Mitgliedern sind 81 männlich und 46 weiblich.</a:t>
            </a:r>
          </a:p>
          <a:p>
            <a:pPr>
              <a:buNone/>
            </a:pPr>
            <a:endParaRPr lang="de-DE" sz="1400" b="1" dirty="0">
              <a:latin typeface="Souvenir Lt BT" panose="02080503040505020303" pitchFamily="18" charset="0"/>
            </a:endParaRPr>
          </a:p>
          <a:p>
            <a:pPr algn="ctr">
              <a:buNone/>
            </a:pPr>
            <a:r>
              <a:rPr lang="de-DE" sz="1400" b="1" kern="0" dirty="0">
                <a:effectLst/>
                <a:latin typeface="Souvenir Lt BT" panose="02080503040505020303" pitchFamily="18" charset="0"/>
              </a:rPr>
              <a:t>I.	Regionalgruppen</a:t>
            </a:r>
            <a:endParaRPr lang="de-DE" sz="1600" b="1" kern="0" dirty="0">
              <a:effectLst/>
              <a:latin typeface="Souvenir Lt BT" panose="02080503040505020303" pitchFamily="18" charset="0"/>
            </a:endParaRPr>
          </a:p>
          <a:p>
            <a:pPr algn="just">
              <a:buNone/>
            </a:pPr>
            <a:r>
              <a:rPr lang="de-DE" sz="9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10710" indent="-4410710">
              <a:buNone/>
              <a:tabLst>
                <a:tab pos="4500880" algn="l"/>
              </a:tabLst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 Wettin - Könnern – Bernburg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 Leipzig und Umgebung						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·Schkopau - Merseburg – Leuna – Bad Dürrenberg	„Horst Zeitz“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·Weimar &amp; Weimarer Land					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·Torgau und Umgebung						 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·Gera-Zeitz								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 Mansfeld-Südharz							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0880" indent="-4500880"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 Staßfurt-Hecklingen-Hakel-Aschersleben-Seeland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Raguhn-Jeßnitz * Bitterfeld-Wolfen * Südliches Anhalt * Zörbig 	</a:t>
            </a:r>
          </a:p>
          <a:p>
            <a:pPr marL="285750" indent="-285750" algn="just">
              <a:buFont typeface="Wingdings" panose="05000000000000000000" pitchFamily="2" charset="2"/>
              <a:buChar char="l"/>
            </a:pPr>
            <a:endParaRPr lang="de-DE" sz="1400" dirty="0"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</a:rPr>
              <a:t>II.	Ortsgruppen</a:t>
            </a:r>
          </a:p>
          <a:p>
            <a:pPr algn="just">
              <a:buNone/>
            </a:pPr>
            <a:r>
              <a:rPr lang="de-DE" sz="14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·Dessau- Roßlau				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 Tangermünde				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de-DE" sz="9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de-DE" sz="1400" b="1" kern="0" dirty="0">
                <a:effectLst/>
                <a:latin typeface="Souvenir Lt BT" panose="02080503040505020303" pitchFamily="18" charset="0"/>
              </a:rPr>
              <a:t>III.	Interessengemeinschaft</a:t>
            </a:r>
            <a:endParaRPr lang="de-DE" sz="1600" b="1" kern="0" dirty="0">
              <a:effectLst/>
              <a:latin typeface="Souvenir Lt BT" panose="02080503040505020303" pitchFamily="18" charset="0"/>
            </a:endParaRPr>
          </a:p>
          <a:p>
            <a:pPr algn="just">
              <a:buNone/>
            </a:pPr>
            <a:r>
              <a:rPr lang="de-DE" sz="9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Fuhne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endParaRPr lang="de-DE" sz="1400" b="1" u="none" strike="noStrike" dirty="0">
              <a:effectLst/>
              <a:latin typeface="Souvenir Lt BT" panose="02080503040505020303" pitchFamily="18" charset="0"/>
            </a:endParaRPr>
          </a:p>
          <a:p>
            <a:pPr marL="900430" indent="448310" algn="just">
              <a:buNone/>
            </a:pP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197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EC8D2-2153-0DE3-69D1-52FEC87EA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CDA500B-DDC3-7D18-876E-A6B5FB6BB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4" y="0"/>
            <a:ext cx="11785600" cy="662715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6DE3F24-47E6-01DA-D16E-0ED1662AFD3A}"/>
              </a:ext>
            </a:extLst>
          </p:cNvPr>
          <p:cNvSpPr txBox="1"/>
          <p:nvPr/>
        </p:nvSpPr>
        <p:spPr>
          <a:xfrm>
            <a:off x="3383280" y="0"/>
            <a:ext cx="6056284" cy="470898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anchor="ctr">
            <a:spAutoFit/>
          </a:bodyPr>
          <a:lstStyle/>
          <a:p>
            <a:pPr>
              <a:buNone/>
            </a:pPr>
            <a:endParaRPr lang="de-DE" sz="1400" b="1" u="none" strike="noStrike" dirty="0">
              <a:effectLst/>
              <a:latin typeface="Souvenir Lt BT" panose="02080503040505020303" pitchFamily="18" charset="0"/>
            </a:endParaRPr>
          </a:p>
          <a:p>
            <a:pPr algn="ctr">
              <a:buNone/>
            </a:pPr>
            <a:r>
              <a:rPr lang="de-DE" sz="1600" b="1" u="sng" dirty="0">
                <a:latin typeface="Souvenir Lt BT" panose="02080503040505020303" pitchFamily="18" charset="0"/>
              </a:rPr>
              <a:t>Mitgliederstruktur</a:t>
            </a:r>
          </a:p>
          <a:p>
            <a:pPr>
              <a:buNone/>
            </a:pPr>
            <a:endParaRPr lang="de-DE" sz="1400" b="1" u="none" strike="noStrike" dirty="0">
              <a:effectLst/>
              <a:latin typeface="Souvenir Lt BT" panose="02080503040505020303" pitchFamily="18" charset="0"/>
            </a:endParaRPr>
          </a:p>
          <a:p>
            <a:pPr algn="ctr">
              <a:buNone/>
            </a:pPr>
            <a:r>
              <a:rPr lang="de-DE" sz="1400" b="1" kern="0" dirty="0">
                <a:effectLst/>
                <a:latin typeface="Souvenir Lt BT" panose="02080503040505020303" pitchFamily="18" charset="0"/>
              </a:rPr>
              <a:t>IV.	Territoriale Arbeitsgruppen</a:t>
            </a:r>
            <a:endParaRPr lang="de-DE" sz="1600" b="1" kern="0" dirty="0">
              <a:effectLst/>
              <a:latin typeface="Souvenir Lt BT" panose="02080503040505020303" pitchFamily="18" charset="0"/>
            </a:endParaRPr>
          </a:p>
          <a:p>
            <a:pPr algn="just">
              <a:buNone/>
            </a:pPr>
            <a:r>
              <a:rPr lang="de-DE" sz="900" b="1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 Peißnitz					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 Halle – Kröllwitz				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 Forstwerder				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 Dölauer Heide/Lintbusch			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 Hechtgraben				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 Brachwitz					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 Graebsee (Bruchsee)			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de-DE" sz="1400" b="1" u="none" strike="noStrike" dirty="0">
                <a:effectLst/>
                <a:latin typeface="Souvenir Lt BT" panose="02080503040505020303" pitchFamily="18" charset="0"/>
              </a:rPr>
              <a:t>V.	Thematische Arbeitsgruppen</a:t>
            </a:r>
            <a:endParaRPr lang="de-DE" sz="1400" b="1" u="sng" dirty="0">
              <a:effectLst/>
              <a:latin typeface="Souvenir Lt BT" panose="02080503040505020303" pitchFamily="18" charset="0"/>
            </a:endParaRPr>
          </a:p>
          <a:p>
            <a:pPr>
              <a:buNone/>
            </a:pPr>
            <a:r>
              <a:rPr lang="de-DE" sz="9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 Umweltbibliothek Merseburg „Jürgen Bernt-Bärtl“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 Gewässerökologie					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 Öffentlichkeitsarbeit				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 Feldökologie					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90620" indent="-3690620"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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 Kinder- und Jugendarbeit/Bildungsarbeit	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endParaRPr lang="de-DE" sz="1400" b="1" u="none" strike="noStrike" dirty="0">
              <a:effectLst/>
              <a:latin typeface="Souvenir Lt BT" panose="02080503040505020303" pitchFamily="18" charset="0"/>
            </a:endParaRPr>
          </a:p>
          <a:p>
            <a:pPr marL="900430" indent="448310" algn="just">
              <a:buNone/>
            </a:pP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98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D8D5E-C627-A1F1-B0D3-7B6C6459D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FADB26D-4429-9EA6-3F2C-6979DA543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" y="21583"/>
            <a:ext cx="11720945" cy="66286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6DBF121-F794-4C24-B932-3026DFDF7F1A}"/>
              </a:ext>
            </a:extLst>
          </p:cNvPr>
          <p:cNvSpPr txBox="1"/>
          <p:nvPr/>
        </p:nvSpPr>
        <p:spPr>
          <a:xfrm>
            <a:off x="3383280" y="0"/>
            <a:ext cx="6056284" cy="63248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buNone/>
            </a:pPr>
            <a:endParaRPr lang="de-DE" sz="1400" b="1" u="none" strike="noStrike" dirty="0">
              <a:effectLst/>
              <a:latin typeface="Souvenir Lt BT" panose="02080503040505020303" pitchFamily="18" charset="0"/>
            </a:endParaRPr>
          </a:p>
          <a:p>
            <a:pPr algn="ctr">
              <a:buNone/>
            </a:pPr>
            <a:r>
              <a:rPr lang="de-DE" sz="1600" b="1" u="sng" dirty="0">
                <a:latin typeface="Souvenir Lt BT" panose="02080503040505020303" pitchFamily="18" charset="0"/>
              </a:rPr>
              <a:t>Vorschläge für Schwerpunkte im Jahre 2026</a:t>
            </a:r>
          </a:p>
          <a:p>
            <a:pPr algn="ctr">
              <a:buNone/>
            </a:pPr>
            <a:endParaRPr lang="de-DE" sz="1400" b="1" u="none" strike="noStrike" dirty="0">
              <a:effectLst/>
              <a:latin typeface="Souvenir Lt BT" panose="02080503040505020303" pitchFamily="18" charset="0"/>
            </a:endParaRPr>
          </a:p>
          <a:p>
            <a:pPr marL="270510" indent="-270510" algn="just"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Vorbereitung der Durchführung einer vierten Muldekonferenz im Jahr 2027</a:t>
            </a:r>
          </a:p>
          <a:p>
            <a:pPr algn="just">
              <a:buNone/>
            </a:pPr>
            <a:r>
              <a:rPr lang="de-DE" sz="9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indent="-270510" algn="just"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Ausbau und Stärkung der bestehenden bzw. im Aufbau begriffenen sowie Bildung neuer Regional-, Orts- und Arbeitsgruppen sowie Absicherung damit verbundener Sprechzeiten</a:t>
            </a:r>
          </a:p>
          <a:p>
            <a:pPr algn="just">
              <a:buNone/>
            </a:pPr>
            <a:r>
              <a:rPr lang="de-DE" sz="9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indent="-270510" algn="just"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Verstärkung der Bildungs-, Kinder- und Jugendarbeit der Umweltbibliothek Merseburg „Jürgen Bernt-Bärtl“</a:t>
            </a:r>
          </a:p>
          <a:p>
            <a:pPr marL="270510" indent="-270510" algn="just">
              <a:buNone/>
            </a:pPr>
            <a:r>
              <a:rPr lang="de-DE" sz="9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400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indent="-270510" algn="just"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Verstärkung der Bildungsarbeit im Verein, zu den Themen Fauna, Flora und Pilze</a:t>
            </a:r>
          </a:p>
          <a:p>
            <a:pPr marL="270510" indent="-270510" algn="just">
              <a:buNone/>
            </a:pPr>
            <a:r>
              <a:rPr lang="de-DE" sz="9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400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indent="-270510" algn="just">
              <a:buNone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 Fortsetzung und Verstärkung der Gesamtaktivitäten in und um die Umweltbibliothek Merseburg „Jürgen Bernt-Bärtl“ 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indent="-270510" algn="just">
              <a:buNone/>
            </a:pPr>
            <a:r>
              <a:rPr lang="de-DE" sz="9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"/>
              <a:tabLst>
                <a:tab pos="180340" algn="l"/>
                <a:tab pos="806450" algn="l"/>
              </a:tabLst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Fortsetzung der Betreuung und Pflege der Streuobstwiese „Am Landhaus“ in der Stadt Dessau-Roßlau.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indent="-270510" algn="just">
              <a:buNone/>
            </a:pPr>
            <a:r>
              <a:rPr lang="de-DE" sz="9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"/>
              <a:tabLst>
                <a:tab pos="180340" algn="l"/>
                <a:tab pos="806450" algn="l"/>
              </a:tabLst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Fortsetzung der mittelfristigen Übernahme der Streuobstwiese in der „Braunschen Lache“ in der Stadt Dessau-Roßlau zur kostenfreien Pacht zur Betreuung und Pflege.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buNone/>
            </a:pPr>
            <a:r>
              <a:rPr lang="de-DE" sz="9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"/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Fortsetzung der Übernahme von Streuobstwiesen in den Weinbergen in der Stadt Halle (Saale) zur kostenfreien Pacht zur Betreuung und Pflege.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algn="just">
              <a:buNone/>
            </a:pPr>
            <a:r>
              <a:rPr lang="de-DE" sz="9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de-DE" sz="9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endParaRPr lang="de-DE" sz="1400" b="1" u="none" strike="noStrike" dirty="0">
              <a:effectLst/>
              <a:latin typeface="Souvenir Lt BT" panose="02080503040505020303" pitchFamily="18" charset="0"/>
            </a:endParaRPr>
          </a:p>
          <a:p>
            <a:pPr marL="900430" indent="448310" algn="just">
              <a:buNone/>
            </a:pP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399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2EBD5-3F36-2936-700F-00F142AAC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67F2979-79AD-84E0-3F2D-54174ECA7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" y="0"/>
            <a:ext cx="11730181" cy="659323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8C34E91-3A3A-2797-4C3F-021A8DF5C81E}"/>
              </a:ext>
            </a:extLst>
          </p:cNvPr>
          <p:cNvSpPr txBox="1"/>
          <p:nvPr/>
        </p:nvSpPr>
        <p:spPr>
          <a:xfrm>
            <a:off x="3383280" y="0"/>
            <a:ext cx="6056284" cy="65017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buNone/>
            </a:pPr>
            <a:endParaRPr lang="de-DE" sz="1400" b="1" u="none" strike="noStrike" dirty="0">
              <a:effectLst/>
              <a:latin typeface="Souvenir Lt BT" panose="02080503040505020303" pitchFamily="18" charset="0"/>
            </a:endParaRPr>
          </a:p>
          <a:p>
            <a:pPr algn="ctr">
              <a:buNone/>
            </a:pPr>
            <a:r>
              <a:rPr lang="de-DE" sz="1600" b="1" u="sng" dirty="0">
                <a:latin typeface="Souvenir Lt BT" panose="02080503040505020303" pitchFamily="18" charset="0"/>
              </a:rPr>
              <a:t>Vorschläge für Schwerpunkte im Jahre 2026</a:t>
            </a:r>
          </a:p>
          <a:p>
            <a:pPr algn="ctr">
              <a:buNone/>
            </a:pPr>
            <a:endParaRPr lang="de-DE" sz="1400" b="1" u="none" strike="noStrike" dirty="0">
              <a:effectLst/>
              <a:latin typeface="Souvenir Lt BT" panose="02080503040505020303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"/>
              <a:tabLst>
                <a:tab pos="180340" algn="l"/>
                <a:tab pos="807085" algn="l"/>
              </a:tabLst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Durchführung der gemeinsamen Aktion „Bäume pflanzen statt abholzen!“ der Initiative „Pro Baum“ (IPB) und des Arbeitskreises Hallesche Auenwälder zu Halle (Saale) e.V. (AHA) zum sechszehnten Mal am Karfreitag, den 03.04.2026</a:t>
            </a:r>
          </a:p>
          <a:p>
            <a:pPr marL="342900" lvl="0" indent="-342900" algn="just">
              <a:buFont typeface="Wingdings" panose="05000000000000000000" pitchFamily="2" charset="2"/>
              <a:buChar char=""/>
              <a:tabLst>
                <a:tab pos="180340" algn="l"/>
                <a:tab pos="807085" algn="l"/>
              </a:tabLst>
            </a:pPr>
            <a:endParaRPr lang="de-DE" sz="1400" dirty="0"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"/>
              <a:tabLst>
                <a:tab pos="180340" algn="l"/>
                <a:tab pos="807085" algn="l"/>
              </a:tabLst>
            </a:pPr>
            <a:r>
              <a:rPr lang="de-DE" sz="1400" dirty="0"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Schutz und Erhalt von Auenlandschaften sowie angrenzenden Natur- und Landschaftsräumen</a:t>
            </a:r>
            <a:endParaRPr lang="de-DE" sz="1400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"/>
              <a:tabLst>
                <a:tab pos="180340" algn="l"/>
                <a:tab pos="807085" algn="l"/>
              </a:tabLst>
            </a:pPr>
            <a:endParaRPr lang="de-DE" sz="1400" dirty="0"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"/>
              <a:tabLst>
                <a:tab pos="180340" algn="l"/>
                <a:tab pos="807085" algn="l"/>
              </a:tabLst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Schutz und Erhalt des Harzes und der Harzvorländer</a:t>
            </a:r>
          </a:p>
          <a:p>
            <a:pPr marL="342900" lvl="0" indent="-342900" algn="just">
              <a:buFont typeface="Wingdings" panose="05000000000000000000" pitchFamily="2" charset="2"/>
              <a:buChar char=""/>
              <a:tabLst>
                <a:tab pos="180340" algn="l"/>
                <a:tab pos="807085" algn="l"/>
              </a:tabLst>
            </a:pP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de-DE" sz="9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"/>
              <a:tabLst>
                <a:tab pos="180340" algn="l"/>
                <a:tab pos="807085" algn="l"/>
              </a:tabLst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Fortsetzung der Aktivitäten zum Schutz der Orchideen auf dem Friedhof in Wimmelburg, in Hergisdorf -u.a. im Katharinenholz- sowie in Wolferode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buNone/>
            </a:pPr>
            <a:r>
              <a:rPr lang="de-DE" sz="9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"/>
              <a:tabLst>
                <a:tab pos="180340" algn="l"/>
                <a:tab pos="807085" algn="l"/>
              </a:tabLst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Wirken für den Schutz der Haldenlandschaft Mansfelder Land – Eduardschacht, Zirkelschacht und Lichtloch 26Z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buNone/>
            </a:pPr>
            <a:r>
              <a:rPr lang="de-DE" sz="9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"/>
              <a:tabLst>
                <a:tab pos="180340" algn="l"/>
              </a:tabLst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Umbau des Trafohauses in der Stadt Landsberg, Stadtteil Oppin zu einer Unterkunft verschiedener Tierarten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buNone/>
            </a:pPr>
            <a:r>
              <a:rPr lang="de-DE" sz="9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"/>
              <a:tabLst>
                <a:tab pos="180340" algn="l"/>
                <a:tab pos="807085" algn="l"/>
              </a:tabLst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Umsetzung der Sanierung des Bummihauses auf der halleschen Peißnitzinsel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buNone/>
            </a:pPr>
            <a:r>
              <a:rPr lang="de-DE" sz="9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"/>
              <a:tabLst>
                <a:tab pos="180340" algn="l"/>
                <a:tab pos="807085" algn="l"/>
              </a:tabLst>
            </a:pPr>
            <a:r>
              <a:rPr lang="de-DE" sz="14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Weiterer Vertrieb des Umweltkalenders „Unterwegs mit dem AHA 2026“ sowie Erstellung und Vertrieb eines Umweltkalenders für das Jahr 2027</a:t>
            </a:r>
            <a:r>
              <a:rPr lang="de-DE" sz="9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  <a:endParaRPr lang="de-DE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endParaRPr lang="de-DE" sz="1400" b="1" u="none" strike="noStrike" dirty="0">
              <a:effectLst/>
              <a:latin typeface="Souvenir Lt BT" panose="02080503040505020303" pitchFamily="18" charset="0"/>
            </a:endParaRPr>
          </a:p>
          <a:p>
            <a:pPr marL="900430" indent="448310" algn="just">
              <a:buNone/>
            </a:pP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163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50659-C451-5D6F-CB9F-8B724D1E5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B6919D6-5E0D-C897-017E-DA9E3C212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4" y="0"/>
            <a:ext cx="11757891" cy="663170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3BD0628-F655-BA77-AB75-4FE7696958DE}"/>
              </a:ext>
            </a:extLst>
          </p:cNvPr>
          <p:cNvSpPr txBox="1"/>
          <p:nvPr/>
        </p:nvSpPr>
        <p:spPr>
          <a:xfrm>
            <a:off x="1782619" y="1895074"/>
            <a:ext cx="7592291" cy="207749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anchor="ctr" anchorCtr="1">
            <a:spAutoFit/>
          </a:bodyPr>
          <a:lstStyle/>
          <a:p>
            <a:pPr>
              <a:buNone/>
            </a:pPr>
            <a:endParaRPr lang="de-DE" sz="1400" u="none" strike="noStrike" dirty="0">
              <a:effectLst/>
              <a:latin typeface="Souvenir Lt BT" panose="02080503040505020303" pitchFamily="18" charset="0"/>
            </a:endParaRPr>
          </a:p>
          <a:p>
            <a:pPr marL="180340" algn="just">
              <a:buNone/>
            </a:pPr>
            <a:r>
              <a:rPr lang="de-DE" sz="9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</a:p>
          <a:p>
            <a:pPr marL="180340" algn="just">
              <a:buNone/>
            </a:pPr>
            <a:endParaRPr lang="de-DE" sz="900" dirty="0">
              <a:latin typeface="Souvenir Lt BT" panose="02080503040505020303" pitchFamily="18" charset="0"/>
              <a:ea typeface="Times New Roman" panose="02020603050405020304" pitchFamily="18" charset="0"/>
            </a:endParaRPr>
          </a:p>
          <a:p>
            <a:pPr marL="180340" algn="just">
              <a:buNone/>
            </a:pPr>
            <a:endParaRPr lang="de-DE" sz="900" dirty="0">
              <a:effectLst/>
              <a:latin typeface="Souvenir Lt BT" panose="02080503040505020303" pitchFamily="18" charset="0"/>
              <a:ea typeface="Times New Roman" panose="02020603050405020304" pitchFamily="18" charset="0"/>
            </a:endParaRPr>
          </a:p>
          <a:p>
            <a:pPr marL="180340" algn="just">
              <a:buNone/>
            </a:pPr>
            <a:r>
              <a:rPr lang="de-DE" sz="32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Vielen Dank für die Aufmerksamkeit ! </a:t>
            </a:r>
          </a:p>
          <a:p>
            <a:pPr algn="just">
              <a:buNone/>
            </a:pPr>
            <a:r>
              <a:rPr lang="de-DE" sz="2800" dirty="0">
                <a:effectLst/>
                <a:latin typeface="Souvenir Lt BT" panose="02080503040505020303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buNone/>
            </a:pPr>
            <a:endParaRPr lang="de-DE" sz="1400" u="none" strike="noStrike" dirty="0">
              <a:effectLst/>
              <a:latin typeface="Souvenir Lt BT" panose="02080503040505020303" pitchFamily="18" charset="0"/>
            </a:endParaRPr>
          </a:p>
          <a:p>
            <a:pPr marL="900430" indent="448310" algn="just">
              <a:buNone/>
            </a:pPr>
            <a:endParaRPr lang="de-DE" sz="1400" b="1" dirty="0">
              <a:effectLst/>
              <a:latin typeface="Souvenir Lt BT" panose="0208050304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97670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0</TotalTime>
  <Words>1023</Words>
  <Application>Microsoft Office PowerPoint</Application>
  <PresentationFormat>Breitbild</PresentationFormat>
  <Paragraphs>127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5" baseType="lpstr">
      <vt:lpstr>Arial Black</vt:lpstr>
      <vt:lpstr>Calibri</vt:lpstr>
      <vt:lpstr>Corbel</vt:lpstr>
      <vt:lpstr>Souvenir Lt BT</vt:lpstr>
      <vt:lpstr>Times New Roman</vt:lpstr>
      <vt:lpstr>Wingdings</vt:lpstr>
      <vt:lpstr>Basis</vt:lpstr>
      <vt:lpstr>                     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Andreas Liste</dc:creator>
  <cp:lastModifiedBy>Andreas Liste</cp:lastModifiedBy>
  <cp:revision>10</cp:revision>
  <dcterms:created xsi:type="dcterms:W3CDTF">2026-02-22T17:53:18Z</dcterms:created>
  <dcterms:modified xsi:type="dcterms:W3CDTF">2026-02-22T23:18:15Z</dcterms:modified>
</cp:coreProperties>
</file>